
<file path=[Content_Types].xml><?xml version="1.0" encoding="utf-8"?>
<Types xmlns="http://schemas.openxmlformats.org/package/2006/content-types"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34"/>
  </p:handoutMasterIdLst>
  <p:sldIdLst>
    <p:sldId id="256" r:id="rId4"/>
    <p:sldId id="257" r:id="rId6"/>
    <p:sldId id="258" r:id="rId7"/>
    <p:sldId id="288" r:id="rId8"/>
    <p:sldId id="337" r:id="rId9"/>
    <p:sldId id="298" r:id="rId10"/>
    <p:sldId id="293" r:id="rId11"/>
    <p:sldId id="307" r:id="rId12"/>
    <p:sldId id="296" r:id="rId13"/>
    <p:sldId id="295" r:id="rId14"/>
    <p:sldId id="297" r:id="rId15"/>
    <p:sldId id="299" r:id="rId16"/>
    <p:sldId id="300" r:id="rId17"/>
    <p:sldId id="301" r:id="rId18"/>
    <p:sldId id="302" r:id="rId19"/>
    <p:sldId id="303" r:id="rId20"/>
    <p:sldId id="339" r:id="rId21"/>
    <p:sldId id="273" r:id="rId22"/>
    <p:sldId id="313" r:id="rId23"/>
    <p:sldId id="325" r:id="rId24"/>
    <p:sldId id="340" r:id="rId25"/>
    <p:sldId id="327" r:id="rId26"/>
    <p:sldId id="279" r:id="rId27"/>
    <p:sldId id="306" r:id="rId28"/>
    <p:sldId id="308" r:id="rId29"/>
    <p:sldId id="311" r:id="rId30"/>
    <p:sldId id="312" r:id="rId31"/>
    <p:sldId id="284" r:id="rId32"/>
    <p:sldId id="283" r:id="rId33"/>
  </p:sldIdLst>
  <p:sldSz cx="9144000" cy="5143500"/>
  <p:notesSz cx="6858000" cy="9144000"/>
  <p:embeddedFontLst>
    <p:embeddedFont>
      <p:font typeface="Calibri" panose="020F0502020204030204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74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8" Type="http://schemas.openxmlformats.org/officeDocument/2006/relationships/font" Target="fonts/font1.fntdata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89c60a655_2_50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2" name="Google Shape;102;gd89c60a655_2_50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89c60a655_2_68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" name="Google Shape;123;gd89c60a655_2_68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在过去的几年中，整个行业已开始转向声明性界面模型，该模型大大简化了与构建和更新界面关联的工程设计。</a:t>
            </a:r>
            <a:endParaRPr lang="zh-C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该技术的工作原理是在概念上从头开始重新生成整个屏幕，然后仅执行必要的更改。此方法可避免手动更新有状态视图层次结构的复杂性。</a:t>
            </a:r>
            <a:endParaRPr lang="zh-C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Compose 是一个声明式</a:t>
            </a:r>
            <a:r>
              <a:rPr lang="en-US" altLang="zh-CN"/>
              <a:t> UI </a:t>
            </a:r>
            <a:r>
              <a:rPr lang="zh-CN"/>
              <a:t>框架，它们将状态转换为界面，</a:t>
            </a:r>
            <a:endParaRPr 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89c60a655_2_68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" name="Google Shape;123;gd89c60a655_2_68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ym typeface="+mn-ea"/>
              </a:rPr>
              <a:t>由于界面是不可变的，在生成之后便无法更新</a:t>
            </a:r>
            <a:r>
              <a:rPr lang="zh-CN"/>
              <a:t>，因此，如果应用的状态发生更改，转换将重新执行，将新的状态转换为新的视图，这就避免了同步问题，因为其在重新生成整个界面。</a:t>
            </a:r>
            <a:endParaRPr lang="zh-C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重新生成整个屏幕所面临的一个难题是，在时间、计算能力和电池用量方面可能成本高昂。</a:t>
            </a:r>
            <a:endParaRPr lang="zh-C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为了减轻这一成本，Compose 会智能地选择在任何给定时间需要重新绘制界面的哪些部分。</a:t>
            </a:r>
            <a:endParaRPr lang="zh-C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作为开发者，我们只要描述给定状态的界面外观，而不是如何生成界面。</a:t>
            </a:r>
            <a:endParaRPr lang="zh-C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/>
          </a:p>
          <a:p>
            <a:pPr marL="1143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None/>
            </a:pPr>
            <a:r>
              <a:rPr lang="en-US" altLang="zh-CN">
                <a:sym typeface="+mn-ea"/>
              </a:rPr>
              <a:t>ViewDataBining </a:t>
            </a:r>
            <a:r>
              <a:rPr lang="zh-CN" altLang="en-US">
                <a:sym typeface="+mn-ea"/>
              </a:rPr>
              <a:t>是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声明式的吗？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pPr marL="1143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None/>
            </a:pPr>
            <a:r>
              <a:rPr lang="zh-CN" altLang="en-US"/>
              <a:t>扩展自动添加监听，本质还是命令式，简单例子，</a:t>
            </a:r>
            <a:r>
              <a:rPr lang="en-US" altLang="zh-CN"/>
              <a:t>GONE </a:t>
            </a:r>
            <a:r>
              <a:rPr lang="zh-CN" altLang="en-US"/>
              <a:t>和直接移除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89c60a655_2_68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" name="Google Shape;123;gd89c60a655_2_68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ea typeface="宋体" panose="02010600030101010101" pitchFamily="2" charset="-122"/>
                <a:sym typeface="+mn-ea"/>
              </a:rPr>
              <a:t>@Composable 注解</a:t>
            </a:r>
            <a:r>
              <a:rPr lang="zh-CN"/>
              <a:t>可告知 Compose 编译器：此函数旨在将数据转换为界面。</a:t>
            </a:r>
            <a:r>
              <a:rPr lang="en-US" altLang="zh-CN"/>
              <a:t>Compose </a:t>
            </a:r>
            <a:r>
              <a:rPr lang="zh-CN" altLang="en-US"/>
              <a:t>提供的大多开箱即用的组件也都是可组合函数</a:t>
            </a:r>
            <a:endParaRPr lang="zh-C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快速、幂等且没有副作用：</a:t>
            </a:r>
            <a:endParaRPr lang="zh-C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- 使用同一参数多次调用此函数时，它的行为方式相同，并且它不使用其他值，如全局变量或对 random() 的调用。</a:t>
            </a:r>
            <a:endParaRPr lang="en-US" altLang="zh-C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- 此</a:t>
            </a:r>
            <a:r>
              <a:rPr lang="zh-CN" altLang="en-US"/>
              <a:t>类</a:t>
            </a:r>
            <a:r>
              <a:rPr lang="en-US" altLang="zh-CN"/>
              <a:t>函数描述界面而没有任何副作用，如修改属性或全局变量。</a:t>
            </a:r>
            <a:endParaRPr lang="en-US" altLang="zh-C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sym typeface="+mn-ea"/>
              </a:rPr>
              <a:t>没有使用关键字，使用注解的原因</a:t>
            </a:r>
            <a:endParaRPr lang="en-US" altLang="zh-C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扩展函数、默认参数函数、挂起函数，</a:t>
            </a:r>
            <a:r>
              <a:rPr lang="en-US" altLang="zh-CN"/>
              <a:t>composabe </a:t>
            </a:r>
            <a:r>
              <a:rPr lang="zh-CN" altLang="en-US"/>
              <a:t>函数</a:t>
            </a:r>
            <a:endParaRPr lang="zh-CN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89c60a655_2_68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" name="Google Shape;123;gd89c60a655_2_68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ym typeface="+mn-ea"/>
              </a:rPr>
              <a:t>当输入数据更改时，Compose 将重新执行此 Composable 函数。</a:t>
            </a:r>
            <a:endParaRPr lang="zh-CN"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ym typeface="+mn-ea"/>
              </a:rPr>
              <a:t>不需要自己设置 Observer，Compose 编译器会跟踪哪些 Composable 函数的输入参数会发生变化，并在变化时自动重新执行它们，Compose 很智能只重新执行输入发生更改的 Composable 函数，并跳过输入未发生更改的那些，因此非常高效。</a:t>
            </a:r>
            <a:endParaRPr lang="zh-CN"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89c60a655_2_68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" name="Google Shape;123;gd89c60a655_2_68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举个复选框和输入框的例子，左边的例子点击复选框不会造成视觉上的变化；需要引入一个局部变量来控制是否选中此复选框。</a:t>
            </a:r>
            <a:endParaRPr lang="zh-C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复选框提供了在点击时触发的 onCheckChange 回调，我们可以在这个回调中更新局部状态，这样做会使复选框在读取状态时被重新生成。如果我们不在此回调中更改任何状态，那么复选框在视觉上不会有任何更新。</a:t>
            </a:r>
            <a:endParaRPr lang="zh-C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乍一看，这似乎不太直观，需要编写代码才能在点击复选框时进行切换，但这是声明式 UI 的一个重要理念：元素完全由传递给它们的参数控制，这样可确保单一可信来源（Single Source of Truth）。也就是说。没有其他状态需要保持同步，如何回应用户按下复选框的操作，完全由开发者决定。</a:t>
            </a:r>
            <a:endParaRPr lang="zh-C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ym typeface="+mn-ea"/>
              </a:rPr>
              <a:t>可组合函数可以使用 remember 可组合项记住单个对象。系统会在初始组合期间将由 remember 计算的值存储在组合中，并在重组期间返回存储的值。remember 既可用于存储可变对象，又可用于存储不可变对象。</a:t>
            </a:r>
            <a:endParaRPr lang="zh-CN">
              <a:sym typeface="+mn-ea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89c60a655_2_68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" name="Google Shape;123;gd89c60a655_2_68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常规方式 </a:t>
            </a:r>
            <a:r>
              <a:rPr lang="en-US" altLang="zh-CN"/>
              <a:t>- </a:t>
            </a:r>
            <a:r>
              <a:rPr lang="zh-CN"/>
              <a:t>并不局限于 onValueChange。如果更具体的事件适合可组合项，可以使用 lambda 定义这些事件，就像使用 onCheckedChange</a:t>
            </a:r>
            <a:r>
              <a:rPr lang="en-US" altLang="zh-CN"/>
              <a:t> </a:t>
            </a:r>
            <a:r>
              <a:rPr lang="zh-CN"/>
              <a:t>定义适合</a:t>
            </a:r>
            <a:r>
              <a:rPr lang="en-US" altLang="zh-CN"/>
              <a:t> CheckBox </a:t>
            </a:r>
            <a:r>
              <a:rPr lang="zh-CN"/>
              <a:t>的事件一样。</a:t>
            </a:r>
            <a:endParaRPr lang="zh-C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89c60a655_2_68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" name="Google Shape;123;gd89c60a655_2_68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状态向下传递、事件向上传递的这种模式称为“单向数据流”。在这种情况下，状态会从 HelloScreen 下降至 HelloContent，事件会从 HelloContent 上升至 HelloScreen。通过遵循单向数据流，可以将在 界面中显示状态的可组合项（</a:t>
            </a:r>
            <a:r>
              <a:rPr lang="en-US" altLang="zh-CN"/>
              <a:t>View</a:t>
            </a:r>
            <a:r>
              <a:rPr lang="zh-CN"/>
              <a:t>）与 应用中存储（</a:t>
            </a:r>
            <a:r>
              <a:rPr lang="en-US" altLang="zh-CN"/>
              <a:t>Model</a:t>
            </a:r>
            <a:r>
              <a:rPr lang="zh-CN"/>
              <a:t>）和更改状态的部分（</a:t>
            </a:r>
            <a:r>
              <a:rPr lang="en-US" altLang="zh-CN"/>
              <a:t>ViewModel</a:t>
            </a:r>
            <a:r>
              <a:rPr lang="zh-CN"/>
              <a:t>） 解耦。</a:t>
            </a:r>
            <a:endParaRPr 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89c60a655_2_68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" name="Google Shape;123;gd89c60a655_2_68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d89c60a655_2_200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5" name="Google Shape;275;gd89c60a655_2_200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89c60a655_2_68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" name="Google Shape;123;gd89c60a655_2_68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89c60a655_2_55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7" name="Google Shape;107;gd89c60a655_2_55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89c60a655_2_68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" name="Google Shape;123;gd89c60a655_2_68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89c60a655_2_68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" name="Google Shape;123;gd89c60a655_2_68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89c60a655_2_68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" name="Google Shape;123;gd89c60a655_2_68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d8a563497f_0_27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1" name="Google Shape;341;gd8a563497f_0_27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89c60a655_2_68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" name="Google Shape;123;gd89c60a655_2_68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89c60a655_2_68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" name="Google Shape;123;gd89c60a655_2_68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Jetpack Compose </a:t>
            </a:r>
            <a:r>
              <a:rPr lang="zh-CN" altLang="en-US">
                <a:ea typeface="宋体" panose="02010600030101010101" pitchFamily="2" charset="-122"/>
              </a:rPr>
              <a:t>旨在与现有的</a:t>
            </a:r>
            <a:r>
              <a:rPr lang="en-US" altLang="zh-CN">
                <a:ea typeface="宋体" panose="02010600030101010101" pitchFamily="2" charset="-122"/>
              </a:rPr>
              <a:t>View </a:t>
            </a:r>
            <a:r>
              <a:rPr lang="zh-CN" altLang="en-US">
                <a:ea typeface="宋体" panose="02010600030101010101" pitchFamily="2" charset="-122"/>
              </a:rPr>
              <a:t>系统一起使用，可以根据需要逐步采用</a:t>
            </a:r>
            <a:r>
              <a:rPr lang="en-US" altLang="zh-CN">
                <a:ea typeface="宋体" panose="02010600030101010101" pitchFamily="2" charset="-122"/>
              </a:rPr>
              <a:t> Compose</a:t>
            </a:r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89c60a655_2_68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" name="Google Shape;123;gd89c60a655_2_68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ea typeface="宋体" panose="02010600030101010101" pitchFamily="2" charset="-122"/>
              </a:rPr>
              <a:t>可以在</a:t>
            </a:r>
            <a:r>
              <a:rPr lang="en-US" altLang="zh-CN">
                <a:ea typeface="宋体" panose="02010600030101010101" pitchFamily="2" charset="-122"/>
              </a:rPr>
              <a:t> View </a:t>
            </a:r>
            <a:r>
              <a:rPr lang="zh-CN" altLang="en-US">
                <a:ea typeface="宋体" panose="02010600030101010101" pitchFamily="2" charset="-122"/>
              </a:rPr>
              <a:t>中嵌入</a:t>
            </a:r>
            <a:r>
              <a:rPr lang="en-US" altLang="zh-CN">
                <a:ea typeface="宋体" panose="02010600030101010101" pitchFamily="2" charset="-122"/>
              </a:rPr>
              <a:t> Compose</a:t>
            </a:r>
            <a:r>
              <a:rPr lang="zh-CN" altLang="en-US">
                <a:ea typeface="宋体" panose="02010600030101010101" pitchFamily="2" charset="-122"/>
              </a:rPr>
              <a:t>，也可以在</a:t>
            </a:r>
            <a:r>
              <a:rPr lang="en-US" altLang="zh-CN">
                <a:ea typeface="宋体" panose="02010600030101010101" pitchFamily="2" charset="-122"/>
              </a:rPr>
              <a:t> Compose </a:t>
            </a:r>
            <a:r>
              <a:rPr lang="zh-CN" altLang="en-US">
                <a:ea typeface="宋体" panose="02010600030101010101" pitchFamily="2" charset="-122"/>
              </a:rPr>
              <a:t>中托管</a:t>
            </a:r>
            <a:r>
              <a:rPr lang="en-US" altLang="zh-CN">
                <a:ea typeface="宋体" panose="02010600030101010101" pitchFamily="2" charset="-122"/>
              </a:rPr>
              <a:t> View</a:t>
            </a:r>
            <a:r>
              <a:rPr lang="zh-CN" altLang="en-US">
                <a:ea typeface="宋体" panose="02010600030101010101" pitchFamily="2" charset="-122"/>
              </a:rPr>
              <a:t>，例如</a:t>
            </a:r>
            <a:r>
              <a:rPr lang="en-US" altLang="zh-CN">
                <a:ea typeface="宋体" panose="02010600030101010101" pitchFamily="2" charset="-122"/>
              </a:rPr>
              <a:t> MapView</a:t>
            </a:r>
            <a:endParaRPr lang="en-US" altLang="zh-CN">
              <a:ea typeface="宋体" panose="02010600030101010101" pitchFamily="2" charset="-12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>
              <a:ea typeface="宋体" panose="02010600030101010101" pitchFamily="2" charset="-12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ea typeface="宋体" panose="02010600030101010101" pitchFamily="2" charset="-122"/>
              </a:rPr>
              <a:t>对常规开发的借鉴意义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89c60a655_2_68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" name="Google Shape;123;gd89c60a655_2_68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89c60a655_2_257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Font typeface="Calibri" panose="020F0502020204030204"/>
              <a:buNone/>
            </a:pPr>
            <a:endParaRPr sz="12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73" name="Google Shape;373;gd89c60a655_2_257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d89c60a655_2_264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Font typeface="Calibri" panose="020F0502020204030204"/>
              <a:buNone/>
            </a:pPr>
            <a:endParaRPr sz="12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81" name="Google Shape;381;gd89c60a655_2_264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89c60a655_2_68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" name="Google Shape;123;gd89c60a655_2_68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从0 开始、旨在加快开发速度，让开发者用更少的代码编写界面，专注于构建功能，减少创建界面所需的时间；</a:t>
            </a:r>
            <a:endParaRPr lang="zh-C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89c60a655_2_68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" name="Google Shape;123;gd89c60a655_2_68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89c60a655_2_68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" name="Google Shape;123;gd89c60a655_2_68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d89c60a655_2_128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2" name="Google Shape;192;gd89c60a655_2_128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89c60a655_2_68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" name="Google Shape;123;gd89c60a655_2_68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ym typeface="+mn-ea"/>
              </a:rPr>
              <a:t>声明式 UI 的关键思想</a:t>
            </a:r>
            <a:endParaRPr lang="zh-CN">
              <a:sym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89c60a655_2_68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" name="Google Shape;123;gd89c60a655_2_68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ym typeface="+mn-ea"/>
              </a:rPr>
              <a:t>现在的应用不只是静态数据，它们会更新并且是实时的，</a:t>
            </a:r>
            <a:endParaRPr lang="zh-C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ym typeface="+mn-ea"/>
              </a:rPr>
              <a:t>过去使用 Android View 系统时，会先在 XML 中声明 UI 界面；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ym typeface="+mn-ea"/>
              </a:rPr>
              <a:t>当应用状态因用户交互等因素发生变化时，界面层次结构需要进行更新以显示当前数据。</a:t>
            </a:r>
            <a:endParaRPr lang="zh-C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ym typeface="+mn-ea"/>
              </a:rPr>
              <a:t>最常见的界面更新方式是使用 findViewById() 等函数遍历树找到对应控件，并通过调用 </a:t>
            </a:r>
            <a:r>
              <a:rPr lang="en-US" altLang="zh-CN">
                <a:sym typeface="+mn-ea"/>
              </a:rPr>
              <a:t>textView</a:t>
            </a:r>
            <a:r>
              <a:rPr lang="zh-CN">
                <a:sym typeface="+mn-ea"/>
              </a:rPr>
              <a:t>.setText(String)等方法更改节点。这些方法会改变控件的内部状态。</a:t>
            </a:r>
            <a:endParaRPr 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89c60a655_2_68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" name="Google Shape;123;gd89c60a655_2_68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手动操纵视图会提高出错的可能性。如果一条数据在多个位置呈现，很容易忘记更新显示它的某个视图。</a:t>
            </a:r>
            <a:endParaRPr lang="zh-C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或者当两项更新以意外的方式发生冲突时，也很容易造成异常状态。例如，某项更新可能会尝试设置刚刚从界面中移除的节点的值。</a:t>
            </a:r>
            <a:endParaRPr lang="zh-C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一般来说，软件维护复杂性会随着需要更新的视图数量而增长。</a:t>
            </a:r>
            <a:endParaRPr lang="zh-C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使用 </a:t>
            </a:r>
            <a:r>
              <a:rPr lang="en-US" altLang="zh-CN"/>
              <a:t>MVVM </a:t>
            </a:r>
            <a:r>
              <a:rPr lang="zh-CN" altLang="en-US"/>
              <a:t>架构模式，可以一定程度优化状态更新的问题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matchingName="1_Title Slid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 descr="Picture 1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071938" y="614753"/>
            <a:ext cx="991939" cy="140451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type="title"/>
          </p:nvPr>
        </p:nvSpPr>
        <p:spPr>
          <a:xfrm>
            <a:off x="561108" y="2156378"/>
            <a:ext cx="8052955" cy="1059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 panose="020B0604020202090204"/>
              <a:buNone/>
              <a:defRPr sz="3300" b="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type="body" idx="1"/>
          </p:nvPr>
        </p:nvSpPr>
        <p:spPr>
          <a:xfrm>
            <a:off x="561108" y="3215551"/>
            <a:ext cx="8052955" cy="419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67171"/>
              </a:buClr>
              <a:buSzPts val="1500"/>
              <a:buFont typeface="Arial" panose="020B0604020202090204"/>
              <a:buNone/>
              <a:defRPr sz="1500">
                <a:solidFill>
                  <a:srgbClr val="767171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67171"/>
              </a:buClr>
              <a:buSzPts val="1500"/>
              <a:buFont typeface="Arial" panose="020B0604020202090204"/>
              <a:buNone/>
              <a:defRPr sz="1500">
                <a:solidFill>
                  <a:srgbClr val="767171"/>
                </a:solidFill>
              </a:defRPr>
            </a:lvl2pPr>
            <a:lvl3pPr marL="1371600" lvl="2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67171"/>
              </a:buClr>
              <a:buSzPts val="1500"/>
              <a:buFont typeface="Arial" panose="020B0604020202090204"/>
              <a:buNone/>
              <a:defRPr sz="1500">
                <a:solidFill>
                  <a:srgbClr val="767171"/>
                </a:solidFill>
              </a:defRPr>
            </a:lvl3pPr>
            <a:lvl4pPr marL="1828800" lvl="3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67171"/>
              </a:buClr>
              <a:buSzPts val="1500"/>
              <a:buFont typeface="Arial" panose="020B0604020202090204"/>
              <a:buNone/>
              <a:defRPr sz="1500">
                <a:solidFill>
                  <a:srgbClr val="767171"/>
                </a:solidFill>
              </a:defRPr>
            </a:lvl4pPr>
            <a:lvl5pPr marL="2286000" lvl="4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67171"/>
              </a:buClr>
              <a:buSzPts val="1500"/>
              <a:buFont typeface="Arial" panose="020B0604020202090204"/>
              <a:buNone/>
              <a:defRPr sz="1500">
                <a:solidFill>
                  <a:srgbClr val="76717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60" name="Google Shape;60;p14"/>
          <p:cNvSpPr/>
          <p:nvPr/>
        </p:nvSpPr>
        <p:spPr>
          <a:xfrm>
            <a:off x="0" y="4328516"/>
            <a:ext cx="9144000" cy="843559"/>
          </a:xfrm>
          <a:prstGeom prst="rect">
            <a:avLst/>
          </a:prstGeom>
          <a:solidFill>
            <a:srgbClr val="EE4D2D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endParaRPr sz="18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61" name="Google Shape;61;p14"/>
          <p:cNvSpPr txBox="1"/>
          <p:nvPr>
            <p:ph type="sldNum" idx="12"/>
          </p:nvPr>
        </p:nvSpPr>
        <p:spPr>
          <a:xfrm>
            <a:off x="4419600" y="4629150"/>
            <a:ext cx="2133600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2_Title and Content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type="body" idx="1"/>
          </p:nvPr>
        </p:nvSpPr>
        <p:spPr>
          <a:xfrm>
            <a:off x="552450" y="985966"/>
            <a:ext cx="805837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o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type="sldNum" idx="12"/>
          </p:nvPr>
        </p:nvSpPr>
        <p:spPr>
          <a:xfrm>
            <a:off x="8790912" y="4805089"/>
            <a:ext cx="205242" cy="19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_Multiple Contents">
  <p:cSld name="4_Multiple Content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body" idx="1"/>
          </p:nvPr>
        </p:nvSpPr>
        <p:spPr>
          <a:xfrm>
            <a:off x="552450" y="2786971"/>
            <a:ext cx="3886200" cy="171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90204"/>
              <a:buChar char="▪"/>
              <a:defRPr sz="12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90204"/>
              <a:buChar char="o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90204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90204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90204"/>
              <a:buChar char="•"/>
              <a:defRPr sz="12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type="sldNum" idx="12"/>
          </p:nvPr>
        </p:nvSpPr>
        <p:spPr>
          <a:xfrm>
            <a:off x="8790912" y="4805089"/>
            <a:ext cx="205242" cy="19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  <p:cxnSp>
        <p:nvCxnSpPr>
          <p:cNvPr id="70" name="Google Shape;70;p16"/>
          <p:cNvCxnSpPr/>
          <p:nvPr/>
        </p:nvCxnSpPr>
        <p:spPr>
          <a:xfrm>
            <a:off x="554558" y="488414"/>
            <a:ext cx="8397213" cy="1"/>
          </a:xfrm>
          <a:prstGeom prst="straightConnector1">
            <a:avLst/>
          </a:prstGeom>
          <a:noFill/>
          <a:ln w="50800" cap="flat" cmpd="sng">
            <a:solidFill>
              <a:srgbClr val="EE4D2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1" name="Google Shape;71;p16" descr="shopee-logo-en.png"/>
          <p:cNvPicPr preferRelativeResize="0"/>
          <p:nvPr/>
        </p:nvPicPr>
        <p:blipFill rotWithShape="1">
          <a:blip r:embed="rId2"/>
          <a:srcRect r="71131"/>
          <a:stretch>
            <a:fillRect/>
          </a:stretch>
        </p:blipFill>
        <p:spPr>
          <a:xfrm>
            <a:off x="155905" y="151934"/>
            <a:ext cx="337878" cy="370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Sub Titles and Contents">
  <p:cSld name="3_Sub Titles and Content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Google Shape;73;p17"/>
          <p:cNvCxnSpPr/>
          <p:nvPr/>
        </p:nvCxnSpPr>
        <p:spPr>
          <a:xfrm>
            <a:off x="554558" y="488414"/>
            <a:ext cx="8397213" cy="1"/>
          </a:xfrm>
          <a:prstGeom prst="straightConnector1">
            <a:avLst/>
          </a:prstGeom>
          <a:noFill/>
          <a:ln w="50800" cap="flat" cmpd="sng">
            <a:solidFill>
              <a:srgbClr val="EE4D2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17"/>
          <p:cNvSpPr txBox="1"/>
          <p:nvPr>
            <p:ph type="title"/>
          </p:nvPr>
        </p:nvSpPr>
        <p:spPr>
          <a:xfrm>
            <a:off x="552450" y="57150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type="body" idx="1"/>
          </p:nvPr>
        </p:nvSpPr>
        <p:spPr>
          <a:xfrm>
            <a:off x="552450" y="1074075"/>
            <a:ext cx="4678052" cy="604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90204"/>
              <a:buChar char="▪"/>
              <a:defRPr sz="1100"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90204"/>
              <a:buChar char="o"/>
              <a:defRPr sz="1100"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90204"/>
              <a:buChar char="•"/>
              <a:defRPr sz="1100"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90204"/>
              <a:buChar char="•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90204"/>
              <a:buChar char="•"/>
              <a:defRPr sz="11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type="body" idx="2"/>
          </p:nvPr>
        </p:nvSpPr>
        <p:spPr>
          <a:xfrm>
            <a:off x="550069" y="736922"/>
            <a:ext cx="3793331" cy="329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o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type="body" idx="3"/>
          </p:nvPr>
        </p:nvSpPr>
        <p:spPr>
          <a:xfrm>
            <a:off x="550069" y="1841660"/>
            <a:ext cx="3793331" cy="329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o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type="body" idx="4"/>
          </p:nvPr>
        </p:nvSpPr>
        <p:spPr>
          <a:xfrm>
            <a:off x="550067" y="3041603"/>
            <a:ext cx="3793332" cy="329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o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type="sldNum" idx="12"/>
          </p:nvPr>
        </p:nvSpPr>
        <p:spPr>
          <a:xfrm>
            <a:off x="8790912" y="4805089"/>
            <a:ext cx="205242" cy="19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  <p:pic>
        <p:nvPicPr>
          <p:cNvPr id="80" name="Google Shape;80;p17" descr="shopee-logo-en.png"/>
          <p:cNvPicPr preferRelativeResize="0"/>
          <p:nvPr/>
        </p:nvPicPr>
        <p:blipFill rotWithShape="1">
          <a:blip r:embed="rId2"/>
          <a:srcRect r="71131"/>
          <a:stretch>
            <a:fillRect/>
          </a:stretch>
        </p:blipFill>
        <p:spPr>
          <a:xfrm>
            <a:off x="155905" y="151934"/>
            <a:ext cx="337878" cy="370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_Comparison(Bullets)">
  <p:cSld name="5_Comparison(Bullets)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body" idx="1"/>
          </p:nvPr>
        </p:nvSpPr>
        <p:spPr>
          <a:xfrm>
            <a:off x="801304" y="988995"/>
            <a:ext cx="3232953" cy="359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500"/>
              <a:buFont typeface="Arial" panose="020B0604020202090204"/>
              <a:buNone/>
              <a:defRPr sz="1500" b="1">
                <a:solidFill>
                  <a:srgbClr val="EE4D2D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500"/>
              <a:buFont typeface="Arial" panose="020B0604020202090204"/>
              <a:buNone/>
              <a:defRPr sz="1500" b="1">
                <a:solidFill>
                  <a:srgbClr val="EE4D2D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500"/>
              <a:buFont typeface="Arial" panose="020B0604020202090204"/>
              <a:buNone/>
              <a:defRPr sz="1500" b="1">
                <a:solidFill>
                  <a:srgbClr val="EE4D2D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500"/>
              <a:buFont typeface="Arial" panose="020B0604020202090204"/>
              <a:buNone/>
              <a:defRPr sz="1500" b="1">
                <a:solidFill>
                  <a:srgbClr val="EE4D2D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500"/>
              <a:buFont typeface="Arial" panose="020B0604020202090204"/>
              <a:buNone/>
              <a:defRPr sz="1500" b="1">
                <a:solidFill>
                  <a:srgbClr val="EE4D2D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type="body" idx="2"/>
          </p:nvPr>
        </p:nvSpPr>
        <p:spPr>
          <a:xfrm>
            <a:off x="4973505" y="988995"/>
            <a:ext cx="3248876" cy="359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o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type="title"/>
          </p:nvPr>
        </p:nvSpPr>
        <p:spPr>
          <a:xfrm>
            <a:off x="552450" y="57150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type="sldNum" idx="12"/>
          </p:nvPr>
        </p:nvSpPr>
        <p:spPr>
          <a:xfrm>
            <a:off x="8790912" y="4805089"/>
            <a:ext cx="205242" cy="19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  <p:cxnSp>
        <p:nvCxnSpPr>
          <p:cNvPr id="86" name="Google Shape;86;p18"/>
          <p:cNvCxnSpPr/>
          <p:nvPr/>
        </p:nvCxnSpPr>
        <p:spPr>
          <a:xfrm>
            <a:off x="554558" y="488414"/>
            <a:ext cx="8397213" cy="1"/>
          </a:xfrm>
          <a:prstGeom prst="straightConnector1">
            <a:avLst/>
          </a:prstGeom>
          <a:noFill/>
          <a:ln w="50800" cap="flat" cmpd="sng">
            <a:solidFill>
              <a:srgbClr val="EE4D2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7" name="Google Shape;87;p18" descr="shopee-logo-en.png"/>
          <p:cNvPicPr preferRelativeResize="0"/>
          <p:nvPr/>
        </p:nvPicPr>
        <p:blipFill rotWithShape="1">
          <a:blip r:embed="rId2"/>
          <a:srcRect r="71131"/>
          <a:stretch>
            <a:fillRect/>
          </a:stretch>
        </p:blipFill>
        <p:spPr>
          <a:xfrm>
            <a:off x="155905" y="151934"/>
            <a:ext cx="337878" cy="370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_Comparison(Numbers)">
  <p:cSld name="6_Comparison(Numbers)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552450" y="57150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type="body" idx="1"/>
          </p:nvPr>
        </p:nvSpPr>
        <p:spPr>
          <a:xfrm>
            <a:off x="4973505" y="1739763"/>
            <a:ext cx="3248876" cy="2613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marL="457200" lvl="0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 panose="020B0604020202090204"/>
              <a:buAutoNum type="arabicPeriod"/>
              <a:defRPr sz="8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 panose="020B0604020202090204"/>
              <a:buNone/>
              <a:defRPr sz="8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 panose="020B0604020202090204"/>
              <a:buNone/>
              <a:defRPr sz="8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 panose="020B0604020202090204"/>
              <a:buNone/>
              <a:defRPr sz="8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 panose="020B0604020202090204"/>
              <a:buNone/>
              <a:defRPr sz="8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type="sldNum" idx="12"/>
          </p:nvPr>
        </p:nvSpPr>
        <p:spPr>
          <a:xfrm>
            <a:off x="8790912" y="4805089"/>
            <a:ext cx="205242" cy="19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  <p:sp>
        <p:nvSpPr>
          <p:cNvPr id="92" name="Google Shape;92;p19"/>
          <p:cNvSpPr txBox="1"/>
          <p:nvPr>
            <p:ph type="body" idx="2"/>
          </p:nvPr>
        </p:nvSpPr>
        <p:spPr>
          <a:xfrm>
            <a:off x="801304" y="988995"/>
            <a:ext cx="3232953" cy="359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o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type="body" idx="3"/>
          </p:nvPr>
        </p:nvSpPr>
        <p:spPr>
          <a:xfrm>
            <a:off x="4973505" y="988995"/>
            <a:ext cx="3248876" cy="359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o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cxnSp>
        <p:nvCxnSpPr>
          <p:cNvPr id="94" name="Google Shape;94;p19"/>
          <p:cNvCxnSpPr/>
          <p:nvPr/>
        </p:nvCxnSpPr>
        <p:spPr>
          <a:xfrm>
            <a:off x="554558" y="488414"/>
            <a:ext cx="8397213" cy="1"/>
          </a:xfrm>
          <a:prstGeom prst="straightConnector1">
            <a:avLst/>
          </a:prstGeom>
          <a:noFill/>
          <a:ln w="50800" cap="flat" cmpd="sng">
            <a:solidFill>
              <a:srgbClr val="EE4D2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5" name="Google Shape;95;p19" descr="shopee-logo-en.png"/>
          <p:cNvPicPr preferRelativeResize="0"/>
          <p:nvPr/>
        </p:nvPicPr>
        <p:blipFill rotWithShape="1">
          <a:blip r:embed="rId2"/>
          <a:srcRect r="71131"/>
          <a:stretch>
            <a:fillRect/>
          </a:stretch>
        </p:blipFill>
        <p:spPr>
          <a:xfrm>
            <a:off x="155905" y="151934"/>
            <a:ext cx="337878" cy="370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空白">
  <p:cSld name="BLANK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type="sldNum" idx="12"/>
          </p:nvPr>
        </p:nvSpPr>
        <p:spPr>
          <a:xfrm>
            <a:off x="8790912" y="4805089"/>
            <a:ext cx="205242" cy="19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552450" y="47625"/>
            <a:ext cx="8058370" cy="435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type="body" idx="1"/>
          </p:nvPr>
        </p:nvSpPr>
        <p:spPr>
          <a:xfrm>
            <a:off x="552450" y="985967"/>
            <a:ext cx="805837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342900" lvl="0" indent="-2571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1pPr>
            <a:lvl2pPr marL="685800" lvl="1" indent="-2571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o"/>
              <a:defRPr/>
            </a:lvl2pPr>
            <a:lvl3pPr marL="1028700" lvl="2" indent="-2571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371600" lvl="3" indent="-2571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4pPr>
            <a:lvl5pPr marL="1714500" lvl="4" indent="-2571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marL="2057400" lvl="5" indent="-2571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6pPr>
            <a:lvl7pPr marL="2400300" lvl="6" indent="-2571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type="sldNum" idx="12"/>
          </p:nvPr>
        </p:nvSpPr>
        <p:spPr>
          <a:xfrm>
            <a:off x="8790912" y="4805089"/>
            <a:ext cx="205242" cy="19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 panose="020B0604020202090204"/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 panose="020B0604020202090204"/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 panose="020B0604020202090204"/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 panose="020B0604020202090204"/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 panose="020B0604020202090204"/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 panose="020B0604020202090204"/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 panose="020B0604020202090204"/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 panose="020B0604020202090204"/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 panose="020B0604020202090204"/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  <a:defRPr sz="1800" b="1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  <a:defRPr sz="1800" b="1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  <a:defRPr sz="1800" b="1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  <a:defRPr sz="1800" b="1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  <a:defRPr sz="1800" b="1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  <a:defRPr sz="1800" b="1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  <a:defRPr sz="1800" b="1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  <a:defRPr sz="1800" b="1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  <a:defRPr sz="1800" b="1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body" idx="1"/>
          </p:nvPr>
        </p:nvSpPr>
        <p:spPr>
          <a:xfrm>
            <a:off x="552450" y="985966"/>
            <a:ext cx="805837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 panose="020B0604020202090204"/>
              <a:buChar char="▪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 panose="020B0604020202090204"/>
              <a:buChar char="o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 panose="020B060402020209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 panose="020B060402020209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 panose="020B060402020209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 panose="020B060402020209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 panose="020B060402020209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 panose="020B060402020209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 panose="020B060402020209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type="sldNum" idx="12"/>
          </p:nvPr>
        </p:nvSpPr>
        <p:spPr>
          <a:xfrm>
            <a:off x="8790912" y="4805089"/>
            <a:ext cx="205242" cy="19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  <p:cxnSp>
        <p:nvCxnSpPr>
          <p:cNvPr id="54" name="Google Shape;54;p13"/>
          <p:cNvCxnSpPr/>
          <p:nvPr/>
        </p:nvCxnSpPr>
        <p:spPr>
          <a:xfrm>
            <a:off x="554558" y="488414"/>
            <a:ext cx="8397213" cy="1"/>
          </a:xfrm>
          <a:prstGeom prst="straightConnector1">
            <a:avLst/>
          </a:prstGeom>
          <a:noFill/>
          <a:ln w="50800" cap="flat" cmpd="sng">
            <a:solidFill>
              <a:srgbClr val="EE4D2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5" name="Google Shape;55;p13" descr="shopee-logo-en.png"/>
          <p:cNvPicPr preferRelativeResize="0"/>
          <p:nvPr/>
        </p:nvPicPr>
        <p:blipFill rotWithShape="1">
          <a:blip r:embed="rId9"/>
          <a:srcRect r="71131"/>
          <a:stretch>
            <a:fillRect/>
          </a:stretch>
        </p:blipFill>
        <p:spPr>
          <a:xfrm>
            <a:off x="155905" y="151934"/>
            <a:ext cx="337878" cy="37062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27.png"/><Relationship Id="rId3" Type="http://schemas.openxmlformats.org/officeDocument/2006/relationships/image" Target="file:///C:\Users\daxiong\AppData\Local\Temp\wps\INetCache\5dc4d8ff697dc6fb00278f17ddf5931a" TargetMode="Externa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file:///C:\Users\daxiong\AppData\Local\Temp\wps\INetCache\5dc4d8ff697dc6fb00278f17ddf5931a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35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image" Target="file:///C:\Users\daxiong\AppData\Local\Temp\wps\INetCache\cbe7d0d3bd7bcc951c91764f49aeb4da" TargetMode="Externa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ctrTitle" idx="4294967295"/>
          </p:nvPr>
        </p:nvSpPr>
        <p:spPr>
          <a:xfrm>
            <a:off x="561107" y="2156378"/>
            <a:ext cx="8052956" cy="1059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 panose="020B0604020202090204"/>
              <a:buNone/>
            </a:pPr>
            <a:r>
              <a:rPr lang="en-US" altLang="zh-CN" sz="33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Jetpack Compose</a:t>
            </a:r>
            <a:r>
              <a:rPr lang="zh-CN" sz="33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 介绍</a:t>
            </a:r>
            <a:endParaRPr lang="zh-CN" sz="33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r>
              <a:rPr sz="1100">
                <a:ea typeface="宋体" panose="02010600030101010101" pitchFamily="2" charset="-122"/>
                <a:sym typeface="+mn-ea"/>
              </a:rPr>
              <a:t>Compose 如何使构建 UI 变得简单快捷</a:t>
            </a:r>
            <a:r>
              <a:rPr lang="zh-CN" sz="1100">
                <a:ea typeface="宋体" panose="02010600030101010101" pitchFamily="2" charset="-122"/>
                <a:sym typeface="+mn-ea"/>
              </a:rPr>
              <a:t>？</a:t>
            </a:r>
            <a:endParaRPr lang="zh-CN" altLang="en-US" sz="1100">
              <a:ea typeface="宋体" panose="02010600030101010101" pitchFamily="2" charset="-122"/>
            </a:endParaRPr>
          </a:p>
        </p:txBody>
      </p:sp>
      <p:sp>
        <p:nvSpPr>
          <p:cNvPr id="4" name="Google Shape;66;p8"/>
          <p:cNvSpPr txBox="1"/>
          <p:nvPr>
            <p:ph type="body" idx="1"/>
          </p:nvPr>
        </p:nvSpPr>
        <p:spPr>
          <a:xfrm>
            <a:off x="552450" y="732790"/>
            <a:ext cx="8058150" cy="312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p>
            <a:pPr marL="346075" lvl="0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r>
              <a:rPr lang="zh-CN" altLang="en-US">
                <a:ea typeface="宋体" panose="02010600030101010101" pitchFamily="2" charset="-122"/>
              </a:rPr>
              <a:t>声明式 UI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94" name="Google Shape;194;p29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</a:pPr>
            <a:r>
              <a:rPr lang="zh-CN"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Private &amp; Confidential</a:t>
            </a:r>
            <a:endParaRPr sz="11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5160" y="2051050"/>
            <a:ext cx="5295900" cy="1041400"/>
          </a:xfrm>
          <a:prstGeom prst="rect">
            <a:avLst/>
          </a:prstGeom>
        </p:spPr>
      </p:pic>
      <p:sp>
        <p:nvSpPr>
          <p:cNvPr id="1" name="灯片编号占位符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r>
              <a:rPr sz="1100">
                <a:ea typeface="宋体" panose="02010600030101010101" pitchFamily="2" charset="-122"/>
                <a:sym typeface="+mn-ea"/>
              </a:rPr>
              <a:t>Compose 如何使构建 UI 变得简单快捷</a:t>
            </a:r>
            <a:r>
              <a:rPr lang="zh-CN" sz="1100">
                <a:ea typeface="宋体" panose="02010600030101010101" pitchFamily="2" charset="-122"/>
                <a:sym typeface="+mn-ea"/>
              </a:rPr>
              <a:t>？</a:t>
            </a:r>
            <a:endParaRPr lang="zh-CN" altLang="en-US" sz="1100">
              <a:ea typeface="宋体" panose="02010600030101010101" pitchFamily="2" charset="-122"/>
            </a:endParaRPr>
          </a:p>
        </p:txBody>
      </p:sp>
      <p:sp>
        <p:nvSpPr>
          <p:cNvPr id="4" name="Google Shape;66;p8"/>
          <p:cNvSpPr txBox="1"/>
          <p:nvPr>
            <p:ph type="body" idx="1"/>
          </p:nvPr>
        </p:nvSpPr>
        <p:spPr>
          <a:xfrm>
            <a:off x="552450" y="732790"/>
            <a:ext cx="8058150" cy="312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p>
            <a:pPr marL="346075" lvl="0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r>
              <a:rPr lang="zh-CN" altLang="en-US">
                <a:ea typeface="宋体" panose="02010600030101010101" pitchFamily="2" charset="-122"/>
              </a:rPr>
              <a:t>声明式 UI</a:t>
            </a:r>
            <a:endParaRPr lang="zh-CN" altLang="en-US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94" name="Google Shape;194;p29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</a:pPr>
            <a:r>
              <a:rPr lang="zh-CN"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Private &amp; Confidential</a:t>
            </a:r>
            <a:endParaRPr sz="11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3575" y="2063750"/>
            <a:ext cx="5276850" cy="1016000"/>
          </a:xfrm>
          <a:prstGeom prst="rect">
            <a:avLst/>
          </a:prstGeom>
        </p:spPr>
      </p:pic>
      <p:sp>
        <p:nvSpPr>
          <p:cNvPr id="1" name="灯片编号占位符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r>
              <a:rPr lang="en-US" altLang="zh-CN" sz="1100">
                <a:sym typeface="+mn-ea"/>
              </a:rPr>
              <a:t>Compose </a:t>
            </a:r>
            <a:r>
              <a:rPr lang="zh-CN" altLang="en-US" sz="1100">
                <a:ea typeface="宋体" panose="02010600030101010101" pitchFamily="2" charset="-122"/>
                <a:sym typeface="+mn-ea"/>
              </a:rPr>
              <a:t>原理简介</a:t>
            </a:r>
            <a:endParaRPr lang="zh-CN" altLang="en-US" sz="1100">
              <a:ea typeface="宋体" panose="02010600030101010101" pitchFamily="2" charset="-122"/>
            </a:endParaRPr>
          </a:p>
        </p:txBody>
      </p:sp>
      <p:sp>
        <p:nvSpPr>
          <p:cNvPr id="4" name="Google Shape;66;p8"/>
          <p:cNvSpPr txBox="1"/>
          <p:nvPr>
            <p:ph type="body" idx="1"/>
          </p:nvPr>
        </p:nvSpPr>
        <p:spPr>
          <a:xfrm>
            <a:off x="552450" y="732790"/>
            <a:ext cx="8058150" cy="312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p>
            <a:pPr marL="346075" lvl="0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r>
              <a:rPr lang="zh-CN" altLang="en-US">
                <a:ea typeface="宋体" panose="02010600030101010101" pitchFamily="2" charset="-122"/>
              </a:rPr>
              <a:t>可组合函数</a:t>
            </a:r>
            <a:endParaRPr lang="zh-CN" altLang="en-US">
              <a:ea typeface="宋体" panose="02010600030101010101" pitchFamily="2" charset="-122"/>
            </a:endParaRPr>
          </a:p>
          <a:p>
            <a:pPr marL="803275" lvl="1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r>
              <a:rPr lang="zh-CN" altLang="en-US">
                <a:ea typeface="宋体" panose="02010600030101010101" pitchFamily="2" charset="-122"/>
              </a:rPr>
              <a:t>带有 @Composable 注解，一般大写开头用于区分普通函数</a:t>
            </a:r>
            <a:endParaRPr lang="zh-CN" altLang="en-US">
              <a:ea typeface="宋体" panose="02010600030101010101" pitchFamily="2" charset="-122"/>
            </a:endParaRPr>
          </a:p>
          <a:p>
            <a:pPr marL="803275" lvl="1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r>
              <a:rPr lang="zh-CN" altLang="en-US">
                <a:ea typeface="宋体" panose="02010600030101010101" pitchFamily="2" charset="-122"/>
              </a:rPr>
              <a:t>顶级函数</a:t>
            </a:r>
            <a:endParaRPr lang="zh-CN" altLang="en-US">
              <a:ea typeface="宋体" panose="02010600030101010101" pitchFamily="2" charset="-122"/>
            </a:endParaRPr>
          </a:p>
          <a:p>
            <a:pPr marL="803275" lvl="1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r>
              <a:rPr lang="zh-CN" altLang="en-US">
                <a:ea typeface="宋体" panose="02010600030101010101" pitchFamily="2" charset="-122"/>
              </a:rPr>
              <a:t>可以并且应该接收参数</a:t>
            </a:r>
            <a:endParaRPr lang="zh-CN" altLang="en-US">
              <a:ea typeface="宋体" panose="02010600030101010101" pitchFamily="2" charset="-122"/>
            </a:endParaRPr>
          </a:p>
          <a:p>
            <a:pPr marL="803275" lvl="1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r>
              <a:rPr lang="zh-CN" altLang="en-US">
                <a:ea typeface="宋体" panose="02010600030101010101" pitchFamily="2" charset="-122"/>
              </a:rPr>
              <a:t>不返回任何内容</a:t>
            </a:r>
            <a:endParaRPr lang="zh-CN" altLang="en-US">
              <a:ea typeface="宋体" panose="02010600030101010101" pitchFamily="2" charset="-122"/>
            </a:endParaRPr>
          </a:p>
          <a:p>
            <a:pPr marL="803275" lvl="1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r>
              <a:rPr lang="zh-CN" altLang="en-US">
                <a:ea typeface="宋体" panose="02010600030101010101" pitchFamily="2" charset="-122"/>
              </a:rPr>
              <a:t>快速、幂等且没有副作用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94" name="Google Shape;194;p29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p>
            <a:pPr marL="0" indent="0" algn="ctr">
              <a:buClr>
                <a:srgbClr val="888888"/>
              </a:buClr>
              <a:buSzPts val="900"/>
              <a:buFont typeface="Arial" panose="020B0604020202090204"/>
              <a:buNone/>
            </a:pPr>
            <a:r>
              <a:rPr lang="zh-CN" sz="900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Private &amp; Confidential</a:t>
            </a:r>
            <a:endParaRPr sz="1100"/>
          </a:p>
        </p:txBody>
      </p:sp>
      <p:pic>
        <p:nvPicPr>
          <p:cNvPr id="1" name="图片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8320" y="1045845"/>
            <a:ext cx="3237865" cy="3759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571115"/>
            <a:ext cx="2523336" cy="108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3923665"/>
            <a:ext cx="2995930" cy="88138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r>
              <a:rPr lang="en-US" altLang="zh-CN" sz="1100">
                <a:sym typeface="+mn-ea"/>
              </a:rPr>
              <a:t>Compose </a:t>
            </a:r>
            <a:r>
              <a:rPr lang="zh-CN" altLang="en-US" sz="1100">
                <a:ea typeface="宋体" panose="02010600030101010101" pitchFamily="2" charset="-122"/>
                <a:sym typeface="+mn-ea"/>
              </a:rPr>
              <a:t>原理简介</a:t>
            </a:r>
            <a:endParaRPr lang="zh-CN" altLang="en-US" sz="1100">
              <a:ea typeface="宋体" panose="02010600030101010101" pitchFamily="2" charset="-122"/>
            </a:endParaRPr>
          </a:p>
        </p:txBody>
      </p:sp>
      <p:sp>
        <p:nvSpPr>
          <p:cNvPr id="4" name="Google Shape;66;p8"/>
          <p:cNvSpPr txBox="1"/>
          <p:nvPr>
            <p:ph type="body" idx="1"/>
          </p:nvPr>
        </p:nvSpPr>
        <p:spPr>
          <a:xfrm>
            <a:off x="552450" y="732790"/>
            <a:ext cx="8058150" cy="312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p>
            <a:pPr marL="346075" lvl="0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r>
              <a:rPr lang="zh-CN">
                <a:ea typeface="宋体" panose="02010600030101010101" pitchFamily="2" charset="-122"/>
              </a:rPr>
              <a:t>重组（Recomposing）</a:t>
            </a:r>
            <a:endParaRPr lang="zh-CN">
              <a:ea typeface="宋体" panose="02010600030101010101" pitchFamily="2" charset="-122"/>
            </a:endParaRPr>
          </a:p>
          <a:p>
            <a:pPr marL="803275" lvl="1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r>
              <a:rPr lang="zh-CN">
                <a:ea typeface="宋体" panose="02010600030101010101" pitchFamily="2" charset="-122"/>
              </a:rPr>
              <a:t>指在输入更改时再次调用可组合函数的过程</a:t>
            </a:r>
            <a:endParaRPr lang="zh-CN">
              <a:ea typeface="宋体" panose="02010600030101010101" pitchFamily="2" charset="-122"/>
            </a:endParaRPr>
          </a:p>
          <a:p>
            <a:pPr marL="803275" lvl="1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r>
              <a:rPr lang="zh-CN">
                <a:ea typeface="宋体" panose="02010600030101010101" pitchFamily="2" charset="-122"/>
              </a:rPr>
              <a:t>重组时，框架仅调用可能已更改的函数或 lambda，而跳过其余函数或 lambda</a:t>
            </a:r>
            <a:endParaRPr lang="zh-CN">
              <a:ea typeface="宋体" panose="02010600030101010101" pitchFamily="2" charset="-122"/>
            </a:endParaRPr>
          </a:p>
          <a:p>
            <a:pPr marL="803275" lvl="1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endParaRPr lang="zh-CN">
              <a:ea typeface="宋体" panose="02010600030101010101" pitchFamily="2" charset="-122"/>
            </a:endParaRPr>
          </a:p>
        </p:txBody>
      </p:sp>
      <p:sp>
        <p:nvSpPr>
          <p:cNvPr id="194" name="Google Shape;194;p29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</a:pPr>
            <a:r>
              <a:rPr lang="zh-CN"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Private &amp; Confidential</a:t>
            </a:r>
            <a:endParaRPr sz="11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52450" y="2922905"/>
            <a:ext cx="2235600" cy="6287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765" y="2063115"/>
            <a:ext cx="2185200" cy="7718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765" y="2924810"/>
            <a:ext cx="2185200" cy="84168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3765" y="3856355"/>
            <a:ext cx="2210400" cy="7336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2175" y="1768475"/>
            <a:ext cx="1368425" cy="2937510"/>
          </a:xfrm>
          <a:prstGeom prst="rect">
            <a:avLst/>
          </a:prstGeom>
        </p:spPr>
      </p:pic>
      <p:sp>
        <p:nvSpPr>
          <p:cNvPr id="1" name="灯片编号占位符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r>
              <a:rPr lang="en-US" altLang="zh-CN" sz="1100">
                <a:sym typeface="+mn-ea"/>
              </a:rPr>
              <a:t>Compose </a:t>
            </a:r>
            <a:r>
              <a:rPr lang="zh-CN" altLang="en-US" sz="1100">
                <a:ea typeface="宋体" panose="02010600030101010101" pitchFamily="2" charset="-122"/>
                <a:sym typeface="+mn-ea"/>
              </a:rPr>
              <a:t>原理简介</a:t>
            </a:r>
            <a:endParaRPr lang="zh-CN" altLang="en-US" sz="1100">
              <a:ea typeface="宋体" panose="02010600030101010101" pitchFamily="2" charset="-122"/>
            </a:endParaRPr>
          </a:p>
        </p:txBody>
      </p:sp>
      <p:sp>
        <p:nvSpPr>
          <p:cNvPr id="4" name="Google Shape;66;p8"/>
          <p:cNvSpPr txBox="1"/>
          <p:nvPr>
            <p:ph type="body" idx="1"/>
          </p:nvPr>
        </p:nvSpPr>
        <p:spPr>
          <a:xfrm>
            <a:off x="552450" y="732790"/>
            <a:ext cx="8058150" cy="312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p>
            <a:pPr marL="346075" lvl="0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r>
              <a:rPr lang="zh-CN">
                <a:ea typeface="宋体" panose="02010600030101010101" pitchFamily="2" charset="-122"/>
              </a:rPr>
              <a:t>状态和组合</a:t>
            </a:r>
            <a:endParaRPr lang="zh-CN">
              <a:ea typeface="宋体" panose="02010600030101010101" pitchFamily="2" charset="-122"/>
            </a:endParaRPr>
          </a:p>
          <a:p>
            <a:pPr marL="803275" lvl="1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r>
              <a:rPr lang="zh-CN">
                <a:ea typeface="宋体" panose="02010600030101010101" pitchFamily="2" charset="-122"/>
              </a:rPr>
              <a:t>更新</a:t>
            </a:r>
            <a:r>
              <a:rPr lang="en-US" altLang="zh-CN">
                <a:ea typeface="宋体" panose="02010600030101010101" pitchFamily="2" charset="-122"/>
              </a:rPr>
              <a:t> Compose </a:t>
            </a:r>
            <a:r>
              <a:rPr lang="zh-CN">
                <a:ea typeface="宋体" panose="02010600030101010101" pitchFamily="2" charset="-122"/>
              </a:rPr>
              <a:t>的唯一方法是通过新参数调用同一可组合项</a:t>
            </a:r>
            <a:endParaRPr lang="zh-CN">
              <a:ea typeface="宋体" panose="02010600030101010101" pitchFamily="2" charset="-122"/>
            </a:endParaRPr>
          </a:p>
          <a:p>
            <a:pPr marL="803275" lvl="1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r>
              <a:rPr lang="zh-CN">
                <a:ea typeface="宋体" panose="02010600030101010101" pitchFamily="2" charset="-122"/>
              </a:rPr>
              <a:t>参数可以是界面状态的表现形式，每当状态更新时，都会发生重组</a:t>
            </a:r>
            <a:endParaRPr lang="zh-CN">
              <a:ea typeface="宋体" panose="02010600030101010101" pitchFamily="2" charset="-122"/>
            </a:endParaRPr>
          </a:p>
          <a:p>
            <a:pPr marL="803275" lvl="1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r>
              <a:rPr lang="zh-CN">
                <a:ea typeface="宋体" panose="02010600030101010101" pitchFamily="2" charset="-122"/>
              </a:rPr>
              <a:t>可组合项必须明确获知新状态，才能相应地进行更新</a:t>
            </a:r>
            <a:endParaRPr lang="zh-CN">
              <a:ea typeface="宋体" panose="02010600030101010101" pitchFamily="2" charset="-122"/>
            </a:endParaRPr>
          </a:p>
          <a:p>
            <a:pPr marL="803275" lvl="1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endParaRPr lang="zh-CN">
              <a:ea typeface="宋体" panose="02010600030101010101" pitchFamily="2" charset="-122"/>
            </a:endParaRPr>
          </a:p>
        </p:txBody>
      </p:sp>
      <p:sp>
        <p:nvSpPr>
          <p:cNvPr id="194" name="Google Shape;194;p29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</a:pPr>
            <a:r>
              <a:rPr lang="zh-CN"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Private &amp; Confidential</a:t>
            </a:r>
            <a:endParaRPr sz="11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22675" y="3031490"/>
            <a:ext cx="2520000" cy="157240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865" y="1153160"/>
            <a:ext cx="1689100" cy="3619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85" y="3330575"/>
            <a:ext cx="2520000" cy="127335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85" y="2484755"/>
            <a:ext cx="1800000" cy="546875"/>
          </a:xfrm>
          <a:prstGeom prst="rect">
            <a:avLst/>
          </a:prstGeom>
        </p:spPr>
      </p:pic>
      <p:sp>
        <p:nvSpPr>
          <p:cNvPr id="1" name="灯片编号占位符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r>
              <a:rPr lang="en-US" altLang="zh-CN" sz="1100">
                <a:sym typeface="+mn-ea"/>
              </a:rPr>
              <a:t>Compose </a:t>
            </a:r>
            <a:r>
              <a:rPr lang="zh-CN" altLang="en-US" sz="1100">
                <a:ea typeface="宋体" panose="02010600030101010101" pitchFamily="2" charset="-122"/>
                <a:sym typeface="+mn-ea"/>
              </a:rPr>
              <a:t>原理简介</a:t>
            </a:r>
            <a:endParaRPr lang="zh-CN" altLang="en-US" sz="1100">
              <a:ea typeface="宋体" panose="02010600030101010101" pitchFamily="2" charset="-122"/>
            </a:endParaRPr>
          </a:p>
        </p:txBody>
      </p:sp>
      <p:sp>
        <p:nvSpPr>
          <p:cNvPr id="4" name="Google Shape;66;p8"/>
          <p:cNvSpPr txBox="1"/>
          <p:nvPr>
            <p:ph type="body" idx="1"/>
          </p:nvPr>
        </p:nvSpPr>
        <p:spPr>
          <a:xfrm>
            <a:off x="552450" y="732790"/>
            <a:ext cx="8058150" cy="3720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 lnSpcReduction="10000"/>
          </a:bodyPr>
          <a:p>
            <a:pPr marL="346075" lvl="0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r>
              <a:rPr lang="zh-CN" altLang="en-US">
                <a:ea typeface="宋体" panose="02010600030101010101" pitchFamily="2" charset="-122"/>
              </a:rPr>
              <a:t>状态提升（State hoisting）</a:t>
            </a:r>
            <a:endParaRPr lang="zh-CN" altLang="en-US">
              <a:ea typeface="宋体" panose="02010600030101010101" pitchFamily="2" charset="-122"/>
            </a:endParaRPr>
          </a:p>
          <a:p>
            <a:pPr marL="803275" lvl="1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r>
              <a:rPr lang="zh-CN" altLang="en-US">
                <a:ea typeface="宋体" panose="02010600030101010101" pitchFamily="2" charset="-122"/>
              </a:rPr>
              <a:t>一种将状态移至可组合项的调用方以使可组合项无状态的模式</a:t>
            </a:r>
            <a:endParaRPr lang="zh-CN" altLang="en-US">
              <a:ea typeface="宋体" panose="02010600030101010101" pitchFamily="2" charset="-122"/>
            </a:endParaRPr>
          </a:p>
          <a:p>
            <a:pPr marL="803275" lvl="1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r>
              <a:rPr lang="zh-CN" altLang="en-US">
                <a:ea typeface="宋体" panose="02010600030101010101" pitchFamily="2" charset="-122"/>
              </a:rPr>
              <a:t>常规方式是将状态变量替换为两个参数：</a:t>
            </a:r>
            <a:endParaRPr lang="zh-CN" altLang="en-US">
              <a:ea typeface="宋体" panose="02010600030101010101" pitchFamily="2" charset="-122"/>
            </a:endParaRPr>
          </a:p>
          <a:p>
            <a:pPr marL="1260475" lvl="2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r>
              <a:rPr lang="zh-CN" altLang="en-US">
                <a:ea typeface="宋体" panose="02010600030101010101" pitchFamily="2" charset="-122"/>
              </a:rPr>
              <a:t>value: T：要显示的当前值</a:t>
            </a:r>
            <a:endParaRPr lang="zh-CN" altLang="en-US">
              <a:ea typeface="宋体" panose="02010600030101010101" pitchFamily="2" charset="-122"/>
            </a:endParaRPr>
          </a:p>
          <a:p>
            <a:pPr marL="1260475" lvl="2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r>
              <a:rPr lang="zh-CN" altLang="en-US">
                <a:ea typeface="宋体" panose="02010600030101010101" pitchFamily="2" charset="-122"/>
              </a:rPr>
              <a:t>onValueChange: (T) -&gt; Unit：请求更改值的事件，其中 T 是建议的新值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pPr marL="803275" lvl="1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 pitchFamily="34" charset="0"/>
              <a:buChar char="▪"/>
            </a:pPr>
            <a:r>
              <a:rPr lang="zh-CN" altLang="en-US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提示的状态具有以下属性：</a:t>
            </a:r>
            <a:endParaRPr lang="zh-CN" altLang="en-US">
              <a:solidFill>
                <a:srgbClr val="000000"/>
              </a:solidFill>
              <a:ea typeface="宋体" panose="02010600030101010101" pitchFamily="2" charset="-122"/>
              <a:sym typeface="+mn-ea"/>
            </a:endParaRPr>
          </a:p>
          <a:p>
            <a:pPr marL="1260475" lvl="2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 pitchFamily="34" charset="0"/>
              <a:buChar char="▪"/>
            </a:pPr>
            <a:r>
              <a:rPr lang="zh-CN" altLang="en-US" b="1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单一可信来源</a:t>
            </a:r>
            <a:r>
              <a:rPr lang="zh-CN" altLang="en-US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：通过移动状态而不是复制状态，来确保只有一个可信来源。这有助于避免 bug。</a:t>
            </a:r>
            <a:endParaRPr lang="zh-CN" altLang="en-US">
              <a:solidFill>
                <a:srgbClr val="000000"/>
              </a:solidFill>
              <a:ea typeface="宋体" panose="02010600030101010101" pitchFamily="2" charset="-122"/>
              <a:sym typeface="+mn-ea"/>
            </a:endParaRPr>
          </a:p>
          <a:p>
            <a:pPr marL="1260475" lvl="2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 pitchFamily="34" charset="0"/>
              <a:buChar char="▪"/>
            </a:pPr>
            <a:r>
              <a:rPr lang="zh-CN" altLang="en-US" b="1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封装</a:t>
            </a:r>
            <a:r>
              <a:rPr lang="zh-CN" altLang="en-US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：只有有状态可组合项能够修改其状态。这完全是内部的。</a:t>
            </a:r>
            <a:endParaRPr lang="zh-CN" altLang="en-US">
              <a:solidFill>
                <a:srgbClr val="000000"/>
              </a:solidFill>
              <a:ea typeface="宋体" panose="02010600030101010101" pitchFamily="2" charset="-122"/>
              <a:sym typeface="+mn-ea"/>
            </a:endParaRPr>
          </a:p>
          <a:p>
            <a:pPr marL="1260475" lvl="2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 pitchFamily="34" charset="0"/>
              <a:buChar char="▪"/>
            </a:pPr>
            <a:r>
              <a:rPr lang="zh-CN" altLang="en-US" b="1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可共享</a:t>
            </a:r>
            <a:r>
              <a:rPr lang="zh-CN" altLang="en-US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：可与多个可组合项共享提升的状态。如果想在另一个可组合项中监听相同状态，可以通过变量提升来做到这一点。</a:t>
            </a:r>
            <a:endParaRPr lang="zh-CN" altLang="en-US">
              <a:solidFill>
                <a:srgbClr val="000000"/>
              </a:solidFill>
              <a:ea typeface="宋体" panose="02010600030101010101" pitchFamily="2" charset="-122"/>
              <a:sym typeface="+mn-ea"/>
            </a:endParaRPr>
          </a:p>
          <a:p>
            <a:pPr marL="1260475" lvl="2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 pitchFamily="34" charset="0"/>
              <a:buChar char="▪"/>
            </a:pPr>
            <a:r>
              <a:rPr lang="zh-CN" altLang="en-US" b="1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可拦截</a:t>
            </a:r>
            <a:r>
              <a:rPr lang="zh-CN" altLang="en-US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：无状态可组合项的调用方可以在更改状态之前决定忽略或修改事件。</a:t>
            </a:r>
            <a:endParaRPr lang="zh-CN" altLang="en-US">
              <a:solidFill>
                <a:srgbClr val="000000"/>
              </a:solidFill>
              <a:ea typeface="宋体" panose="02010600030101010101" pitchFamily="2" charset="-122"/>
              <a:sym typeface="+mn-ea"/>
            </a:endParaRPr>
          </a:p>
          <a:p>
            <a:pPr marL="1260475" lvl="2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 pitchFamily="34" charset="0"/>
              <a:buChar char="▪"/>
            </a:pPr>
            <a:r>
              <a:rPr lang="zh-CN" altLang="en-US" b="1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解耦</a:t>
            </a:r>
            <a:r>
              <a:rPr lang="zh-CN" altLang="en-US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：无状态可组合项的状态可以存储在任何位置。例如，现在可以将其移入 ViewModel。</a:t>
            </a:r>
            <a:endParaRPr lang="zh-CN" altLang="en-US">
              <a:solidFill>
                <a:srgbClr val="000000"/>
              </a:solidFill>
              <a:ea typeface="宋体" panose="02010600030101010101" pitchFamily="2" charset="-122"/>
              <a:sym typeface="+mn-ea"/>
            </a:endParaRPr>
          </a:p>
        </p:txBody>
      </p:sp>
      <p:sp>
        <p:nvSpPr>
          <p:cNvPr id="194" name="Google Shape;194;p29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</a:pPr>
            <a:r>
              <a:rPr lang="zh-CN"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Private &amp; Confidential</a:t>
            </a:r>
            <a:endParaRPr sz="1100"/>
          </a:p>
        </p:txBody>
      </p:sp>
      <p:sp>
        <p:nvSpPr>
          <p:cNvPr id="1" name="灯片编号占位符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r>
              <a:rPr lang="en-US" altLang="zh-CN" sz="1100">
                <a:sym typeface="+mn-ea"/>
              </a:rPr>
              <a:t>Compose </a:t>
            </a:r>
            <a:r>
              <a:rPr lang="zh-CN" altLang="en-US" sz="1100">
                <a:ea typeface="宋体" panose="02010600030101010101" pitchFamily="2" charset="-122"/>
                <a:sym typeface="+mn-ea"/>
              </a:rPr>
              <a:t>原理简介</a:t>
            </a:r>
            <a:endParaRPr lang="zh-CN" altLang="en-US" sz="1100">
              <a:ea typeface="宋体" panose="02010600030101010101" pitchFamily="2" charset="-122"/>
            </a:endParaRPr>
          </a:p>
        </p:txBody>
      </p:sp>
      <p:sp>
        <p:nvSpPr>
          <p:cNvPr id="194" name="Google Shape;194;p29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p>
            <a:pPr marL="0" indent="0" algn="ctr">
              <a:buClr>
                <a:srgbClr val="888888"/>
              </a:buClr>
              <a:buSzPts val="900"/>
              <a:buFont typeface="Arial" panose="020B0604020202090204"/>
              <a:buNone/>
            </a:pPr>
            <a:r>
              <a:rPr lang="zh-CN" sz="900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Private &amp; Confidential</a:t>
            </a:r>
            <a:endParaRPr sz="11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045" y="2784475"/>
            <a:ext cx="2703158" cy="180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640" y="3331845"/>
            <a:ext cx="2915781" cy="1252800"/>
          </a:xfrm>
          <a:prstGeom prst="rect">
            <a:avLst/>
          </a:prstGeom>
        </p:spPr>
      </p:pic>
      <p:pic>
        <p:nvPicPr>
          <p:cNvPr id="102" name="图片 101"/>
          <p:cNvPicPr/>
          <p:nvPr/>
        </p:nvPicPr>
        <p:blipFill>
          <a:blip r:link="rId3"/>
          <a:stretch>
            <a:fillRect/>
          </a:stretch>
        </p:blipFill>
        <p:spPr>
          <a:xfrm>
            <a:off x="6791960" y="2472690"/>
            <a:ext cx="1731010" cy="21120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Google Shape;66;p8"/>
          <p:cNvSpPr txBox="1"/>
          <p:nvPr/>
        </p:nvSpPr>
        <p:spPr>
          <a:xfrm>
            <a:off x="552450" y="732790"/>
            <a:ext cx="8058150" cy="2162810"/>
          </a:xfrm>
          <a:prstGeom prst="rect">
            <a:avLst/>
          </a:prstGeom>
          <a:noFill/>
          <a:ln>
            <a:noFill/>
          </a:ln>
        </p:spPr>
        <p:txBody>
          <a:bodyPr wrap="square" lIns="34275" tIns="34275" rIns="342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200"/>
              <a:buFont typeface="Arial" panose="020B0604020202090204"/>
              <a:buChar char="▪"/>
              <a:defRPr sz="12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200"/>
              <a:buFont typeface="Arial" panose="020B0604020202090204"/>
              <a:buChar char="o"/>
              <a:defRPr sz="12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200"/>
              <a:buFont typeface="Arial" panose="020B0604020202090204"/>
              <a:buChar char="•"/>
              <a:defRPr sz="12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200"/>
              <a:buFont typeface="Arial" panose="020B0604020202090204"/>
              <a:buChar char="•"/>
              <a:defRPr sz="12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200"/>
              <a:buFont typeface="Arial" panose="020B0604020202090204"/>
              <a:buChar char="•"/>
              <a:defRPr sz="12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 panose="020B060402020209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 panose="020B060402020209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 panose="020B060402020209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 panose="020B060402020209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346075" lvl="0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r>
              <a:rPr lang="zh-CN" altLang="en-US">
                <a:ea typeface="宋体" panose="02010600030101010101" pitchFamily="2" charset="-122"/>
              </a:rPr>
              <a:t>状态提升（State hoisting）</a:t>
            </a:r>
            <a:endParaRPr lang="zh-CN" altLang="en-US">
              <a:ea typeface="宋体" panose="02010600030101010101" pitchFamily="2" charset="-122"/>
            </a:endParaRPr>
          </a:p>
          <a:p>
            <a:pPr marL="803275" lvl="1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r>
              <a:rPr lang="zh-CN" altLang="en-US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提升状态时，有三条规则帮助弄清楚状态应去向何处：</a:t>
            </a:r>
            <a:endParaRPr lang="zh-CN" altLang="en-US">
              <a:solidFill>
                <a:srgbClr val="000000"/>
              </a:solidFill>
              <a:ea typeface="宋体" panose="02010600030101010101" pitchFamily="2" charset="-122"/>
              <a:sym typeface="+mn-ea"/>
            </a:endParaRPr>
          </a:p>
          <a:p>
            <a:pPr marL="1260475" lvl="2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r>
              <a:rPr lang="zh-CN" altLang="en-US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状态应至少提升到使用该状态（读取）的所有可组合项的最低共同父项。</a:t>
            </a:r>
            <a:endParaRPr lang="zh-CN" altLang="en-US">
              <a:solidFill>
                <a:srgbClr val="000000"/>
              </a:solidFill>
              <a:ea typeface="宋体" panose="02010600030101010101" pitchFamily="2" charset="-122"/>
              <a:sym typeface="+mn-ea"/>
            </a:endParaRPr>
          </a:p>
          <a:p>
            <a:pPr marL="1260475" lvl="2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r>
              <a:rPr lang="zh-CN" altLang="en-US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状态应至少提升到它可以发生变化（写入）的最高级别。</a:t>
            </a:r>
            <a:endParaRPr lang="zh-CN" altLang="en-US">
              <a:solidFill>
                <a:srgbClr val="000000"/>
              </a:solidFill>
              <a:ea typeface="宋体" panose="02010600030101010101" pitchFamily="2" charset="-122"/>
              <a:sym typeface="+mn-ea"/>
            </a:endParaRPr>
          </a:p>
          <a:p>
            <a:pPr marL="1260475" lvl="2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r>
              <a:rPr lang="zh-CN" altLang="en-US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如果两种状态发生变化以响应相同的事件，它们应一起提升。</a:t>
            </a:r>
            <a:endParaRPr lang="zh-CN" altLang="en-US">
              <a:solidFill>
                <a:srgbClr val="000000"/>
              </a:solidFill>
              <a:ea typeface="宋体" panose="02010600030101010101" pitchFamily="2" charset="-122"/>
              <a:sym typeface="+mn-ea"/>
            </a:endParaRPr>
          </a:p>
          <a:p>
            <a:pPr marL="1260475" lvl="2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endParaRPr lang="zh-CN" altLang="en-US">
              <a:solidFill>
                <a:srgbClr val="000000"/>
              </a:solidFill>
              <a:ea typeface="宋体" panose="02010600030101010101" pitchFamily="2" charset="-122"/>
              <a:sym typeface="+mn-ea"/>
            </a:endParaRPr>
          </a:p>
        </p:txBody>
      </p:sp>
      <p:sp>
        <p:nvSpPr>
          <p:cNvPr id="1" name="灯片编号占位符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960" y="2424430"/>
            <a:ext cx="1919555" cy="216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r>
              <a:rPr lang="en-US" altLang="zh-CN" sz="1100">
                <a:sym typeface="+mn-ea"/>
              </a:rPr>
              <a:t>Compose </a:t>
            </a:r>
            <a:r>
              <a:rPr lang="zh-CN" altLang="en-US" sz="1100">
                <a:ea typeface="宋体" panose="02010600030101010101" pitchFamily="2" charset="-122"/>
                <a:sym typeface="+mn-ea"/>
              </a:rPr>
              <a:t>原理简介</a:t>
            </a:r>
            <a:endParaRPr lang="zh-CN" altLang="en-US" sz="1100">
              <a:ea typeface="宋体" panose="02010600030101010101" pitchFamily="2" charset="-122"/>
            </a:endParaRPr>
          </a:p>
        </p:txBody>
      </p:sp>
      <p:sp>
        <p:nvSpPr>
          <p:cNvPr id="194" name="Google Shape;194;p29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p>
            <a:pPr marL="0" indent="0" algn="ctr">
              <a:buClr>
                <a:srgbClr val="888888"/>
              </a:buClr>
              <a:buSzPts val="900"/>
              <a:buFont typeface="Arial" panose="020B0604020202090204"/>
              <a:buNone/>
            </a:pPr>
            <a:r>
              <a:rPr lang="zh-CN" sz="900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Private &amp; Confidential</a:t>
            </a:r>
            <a:endParaRPr sz="1100"/>
          </a:p>
        </p:txBody>
      </p:sp>
      <p:pic>
        <p:nvPicPr>
          <p:cNvPr id="102" name="图片 101"/>
          <p:cNvPicPr/>
          <p:nvPr/>
        </p:nvPicPr>
        <p:blipFill>
          <a:blip r:link="rId1"/>
          <a:stretch>
            <a:fillRect/>
          </a:stretch>
        </p:blipFill>
        <p:spPr>
          <a:xfrm>
            <a:off x="6791960" y="2472690"/>
            <a:ext cx="1731010" cy="21120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Google Shape;66;p8"/>
          <p:cNvSpPr txBox="1"/>
          <p:nvPr/>
        </p:nvSpPr>
        <p:spPr>
          <a:xfrm>
            <a:off x="552450" y="732790"/>
            <a:ext cx="8058150" cy="1346835"/>
          </a:xfrm>
          <a:prstGeom prst="rect">
            <a:avLst/>
          </a:prstGeom>
          <a:noFill/>
          <a:ln>
            <a:noFill/>
          </a:ln>
        </p:spPr>
        <p:txBody>
          <a:bodyPr wrap="square" lIns="34275" tIns="34275" rIns="342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200"/>
              <a:buFont typeface="Arial" panose="020B0604020202090204"/>
              <a:buChar char="▪"/>
              <a:defRPr sz="12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200"/>
              <a:buFont typeface="Arial" panose="020B0604020202090204"/>
              <a:buChar char="o"/>
              <a:defRPr sz="12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200"/>
              <a:buFont typeface="Arial" panose="020B0604020202090204"/>
              <a:buChar char="•"/>
              <a:defRPr sz="12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200"/>
              <a:buFont typeface="Arial" panose="020B0604020202090204"/>
              <a:buChar char="•"/>
              <a:defRPr sz="12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200"/>
              <a:buFont typeface="Arial" panose="020B0604020202090204"/>
              <a:buChar char="•"/>
              <a:defRPr sz="12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 panose="020B060402020209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 panose="020B060402020209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 panose="020B060402020209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 panose="020B060402020209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346075" lvl="0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r>
              <a:rPr lang="zh-CN" altLang="en-US">
                <a:ea typeface="宋体" panose="02010600030101010101" pitchFamily="2" charset="-122"/>
              </a:rPr>
              <a:t>探究 </a:t>
            </a:r>
            <a:r>
              <a:rPr lang="en-US" altLang="zh-CN">
                <a:ea typeface="宋体" panose="02010600030101010101" pitchFamily="2" charset="-122"/>
              </a:rPr>
              <a:t>ComponentActivity#setContent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1" name="图片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15" y="1475740"/>
            <a:ext cx="3600000" cy="112160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15" y="2956560"/>
            <a:ext cx="3240000" cy="137133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8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</a:pPr>
            <a:r>
              <a:rPr lang="zh-CN"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Private &amp; Confidential</a:t>
            </a:r>
            <a:endParaRPr sz="1100"/>
          </a:p>
        </p:txBody>
      </p:sp>
      <p:sp>
        <p:nvSpPr>
          <p:cNvPr id="278" name="Google Shape;278;p38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r>
              <a:rPr lang="en-US" sz="1100">
                <a:sym typeface="+mn-ea"/>
              </a:rPr>
              <a:t>Jetpack Compose </a:t>
            </a:r>
            <a:r>
              <a:rPr lang="zh-CN" altLang="en-US" sz="1100">
                <a:ea typeface="宋体" panose="02010600030101010101" pitchFamily="2" charset="-122"/>
                <a:sym typeface="+mn-ea"/>
              </a:rPr>
              <a:t>介绍</a:t>
            </a:r>
            <a:endParaRPr sz="1100"/>
          </a:p>
        </p:txBody>
      </p:sp>
      <p:sp>
        <p:nvSpPr>
          <p:cNvPr id="279" name="Google Shape;279;p38"/>
          <p:cNvSpPr/>
          <p:nvPr/>
        </p:nvSpPr>
        <p:spPr>
          <a:xfrm>
            <a:off x="1243216" y="2015318"/>
            <a:ext cx="4456020" cy="366062"/>
          </a:xfrm>
          <a:prstGeom prst="rect">
            <a:avLst/>
          </a:prstGeom>
          <a:solidFill>
            <a:srgbClr val="EE4D2D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90204"/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280" name="Google Shape;280;p38"/>
          <p:cNvSpPr txBox="1"/>
          <p:nvPr/>
        </p:nvSpPr>
        <p:spPr>
          <a:xfrm>
            <a:off x="1591466" y="1238902"/>
            <a:ext cx="311347" cy="364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90204"/>
              <a:buNone/>
            </a:pPr>
            <a:r>
              <a:rPr lang="zh-CN" sz="2100" b="1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1</a:t>
            </a:r>
            <a:endParaRPr sz="1100"/>
          </a:p>
        </p:txBody>
      </p:sp>
      <p:sp>
        <p:nvSpPr>
          <p:cNvPr id="281" name="Google Shape;281;p38"/>
          <p:cNvSpPr txBox="1"/>
          <p:nvPr/>
        </p:nvSpPr>
        <p:spPr>
          <a:xfrm>
            <a:off x="2080017" y="1283978"/>
            <a:ext cx="2757307" cy="344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r>
              <a:rPr lang="en-US" altLang="zh-CN" sz="1800">
                <a:sym typeface="Arial" panose="020B0604020202090204"/>
              </a:rPr>
              <a:t>Compose </a:t>
            </a:r>
            <a:r>
              <a:rPr lang="zh-CN" altLang="en-US" sz="1800">
                <a:ea typeface="宋体" panose="02010600030101010101" pitchFamily="2" charset="-122"/>
                <a:sym typeface="Arial" panose="020B0604020202090204"/>
              </a:rPr>
              <a:t>是什么？</a:t>
            </a:r>
            <a:endParaRPr sz="18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282" name="Google Shape;282;p38"/>
          <p:cNvSpPr txBox="1"/>
          <p:nvPr/>
        </p:nvSpPr>
        <p:spPr>
          <a:xfrm>
            <a:off x="1591466" y="1616923"/>
            <a:ext cx="311347" cy="36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90204"/>
              <a:buNone/>
            </a:pPr>
            <a:r>
              <a:rPr lang="zh-CN" sz="2100" b="1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2</a:t>
            </a:r>
            <a:endParaRPr sz="1100"/>
          </a:p>
        </p:txBody>
      </p:sp>
      <p:sp>
        <p:nvSpPr>
          <p:cNvPr id="283" name="Google Shape;283;p38"/>
          <p:cNvSpPr txBox="1"/>
          <p:nvPr/>
        </p:nvSpPr>
        <p:spPr>
          <a:xfrm>
            <a:off x="2080017" y="1650039"/>
            <a:ext cx="2757307" cy="344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r>
              <a:rPr lang="en-US" sz="1800">
                <a:sym typeface="Arial" panose="020B0604020202090204"/>
              </a:rPr>
              <a:t>Compose </a:t>
            </a:r>
            <a:r>
              <a:rPr lang="zh-CN" altLang="en-US" sz="1800">
                <a:ea typeface="宋体" panose="02010600030101010101" pitchFamily="2" charset="-122"/>
                <a:sym typeface="Arial" panose="020B0604020202090204"/>
              </a:rPr>
              <a:t>原理简介</a:t>
            </a:r>
            <a:endParaRPr sz="18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284" name="Google Shape;284;p38"/>
          <p:cNvSpPr txBox="1"/>
          <p:nvPr/>
        </p:nvSpPr>
        <p:spPr>
          <a:xfrm>
            <a:off x="1591466" y="1994943"/>
            <a:ext cx="311347" cy="36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 panose="020B0604020202090204"/>
              <a:buNone/>
            </a:pPr>
            <a:r>
              <a:rPr lang="zh-CN" sz="2100" b="1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3</a:t>
            </a:r>
            <a:endParaRPr sz="1100"/>
          </a:p>
        </p:txBody>
      </p:sp>
      <p:sp>
        <p:nvSpPr>
          <p:cNvPr id="285" name="Google Shape;285;p38"/>
          <p:cNvSpPr txBox="1"/>
          <p:nvPr/>
        </p:nvSpPr>
        <p:spPr>
          <a:xfrm>
            <a:off x="2080018" y="1999621"/>
            <a:ext cx="3584927" cy="344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 panose="020B0604020202090204"/>
              <a:buNone/>
            </a:pPr>
            <a:r>
              <a:rPr lang="en-US" sz="180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Compose </a:t>
            </a:r>
            <a:r>
              <a:rPr lang="zh-CN" altLang="en-US" sz="1800" i="0" u="none" strike="noStrike" cap="none">
                <a:solidFill>
                  <a:srgbClr val="FFFFFF"/>
                </a:solidFill>
                <a:latin typeface="Arial" panose="020B0604020202090204"/>
                <a:ea typeface="宋体" panose="02010600030101010101" pitchFamily="2" charset="-122"/>
                <a:cs typeface="Arial" panose="020B0604020202090204"/>
                <a:sym typeface="Arial" panose="020B0604020202090204"/>
              </a:rPr>
              <a:t>高级用法</a:t>
            </a:r>
            <a:endParaRPr lang="zh-CN" altLang="en-US" sz="1800" i="0" u="none" strike="noStrike" cap="none">
              <a:solidFill>
                <a:srgbClr val="FFFFFF"/>
              </a:solidFill>
              <a:latin typeface="Arial" panose="020B0604020202090204"/>
              <a:ea typeface="宋体" panose="02010600030101010101" pitchFamily="2" charset="-122"/>
              <a:cs typeface="Arial" panose="020B0604020202090204"/>
              <a:sym typeface="Arial" panose="020B0604020202090204"/>
            </a:endParaRPr>
          </a:p>
        </p:txBody>
      </p:sp>
      <p:sp>
        <p:nvSpPr>
          <p:cNvPr id="287" name="Google Shape;287;p38"/>
          <p:cNvSpPr txBox="1"/>
          <p:nvPr/>
        </p:nvSpPr>
        <p:spPr>
          <a:xfrm>
            <a:off x="1591466" y="2372977"/>
            <a:ext cx="311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90204"/>
              <a:buNone/>
            </a:pPr>
            <a:r>
              <a:rPr lang="zh-CN" sz="2100" b="1"/>
              <a:t>4</a:t>
            </a:r>
            <a:endParaRPr sz="1100"/>
          </a:p>
        </p:txBody>
      </p:sp>
      <p:sp>
        <p:nvSpPr>
          <p:cNvPr id="288" name="Google Shape;288;p38"/>
          <p:cNvSpPr txBox="1"/>
          <p:nvPr/>
        </p:nvSpPr>
        <p:spPr>
          <a:xfrm>
            <a:off x="2080017" y="2418053"/>
            <a:ext cx="2757300" cy="344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r>
              <a:rPr lang="zh-CN" sz="1800">
                <a:ea typeface="宋体" panose="02010600030101010101" pitchFamily="2" charset="-122"/>
                <a:sym typeface="Arial" panose="020B0604020202090204"/>
              </a:rPr>
              <a:t>浅析</a:t>
            </a:r>
            <a:r>
              <a:rPr lang="en-US" altLang="zh-CN" sz="1800">
                <a:ea typeface="宋体" panose="02010600030101010101" pitchFamily="2" charset="-122"/>
                <a:sym typeface="Arial" panose="020B0604020202090204"/>
              </a:rPr>
              <a:t> Compose </a:t>
            </a:r>
            <a:r>
              <a:rPr lang="zh-CN" altLang="en-US" sz="1800">
                <a:ea typeface="宋体" panose="02010600030101010101" pitchFamily="2" charset="-122"/>
                <a:sym typeface="Arial" panose="020B0604020202090204"/>
              </a:rPr>
              <a:t>的未来</a:t>
            </a:r>
            <a:endParaRPr sz="18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" name="灯片编号占位符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r>
              <a:rPr lang="en-US" altLang="zh-CN" sz="1100">
                <a:ea typeface="宋体" panose="02010600030101010101" pitchFamily="2" charset="-122"/>
                <a:sym typeface="+mn-ea"/>
              </a:rPr>
              <a:t>Modifier</a:t>
            </a:r>
            <a:endParaRPr lang="zh-CN" altLang="en-US" sz="1100">
              <a:ea typeface="宋体" panose="02010600030101010101" pitchFamily="2" charset="-122"/>
            </a:endParaRPr>
          </a:p>
        </p:txBody>
      </p:sp>
      <p:sp>
        <p:nvSpPr>
          <p:cNvPr id="4" name="Google Shape;66;p8"/>
          <p:cNvSpPr txBox="1"/>
          <p:nvPr>
            <p:ph type="body" idx="1"/>
          </p:nvPr>
        </p:nvSpPr>
        <p:spPr>
          <a:xfrm>
            <a:off x="552450" y="685165"/>
            <a:ext cx="8058150" cy="159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p>
            <a:pPr marL="346075" lvl="0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r>
              <a:rPr lang="zh-CN" altLang="en-US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丰富的内置修饰符，支持自定义</a:t>
            </a:r>
            <a:endParaRPr lang="zh-CN" altLang="en-US">
              <a:solidFill>
                <a:srgbClr val="000000"/>
              </a:solidFill>
              <a:ea typeface="宋体" panose="02010600030101010101" pitchFamily="2" charset="-122"/>
              <a:sym typeface="+mn-ea"/>
            </a:endParaRPr>
          </a:p>
          <a:p>
            <a:pPr marL="346075" lvl="0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r>
              <a:rPr lang="zh-CN" altLang="en-US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严格顺序要求</a:t>
            </a:r>
            <a:endParaRPr lang="zh-CN" altLang="en-US">
              <a:solidFill>
                <a:srgbClr val="000000"/>
              </a:solidFill>
              <a:ea typeface="宋体" panose="02010600030101010101" pitchFamily="2" charset="-122"/>
              <a:sym typeface="+mn-ea"/>
            </a:endParaRPr>
          </a:p>
        </p:txBody>
      </p:sp>
      <p:sp>
        <p:nvSpPr>
          <p:cNvPr id="194" name="Google Shape;194;p29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</a:pPr>
            <a:r>
              <a:rPr lang="zh-CN"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Private &amp; Confidential</a:t>
            </a:r>
            <a:endParaRPr sz="1100"/>
          </a:p>
        </p:txBody>
      </p:sp>
      <p:pic>
        <p:nvPicPr>
          <p:cNvPr id="1" name="图片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79515" y="909320"/>
            <a:ext cx="2653030" cy="38957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1957070"/>
            <a:ext cx="2367961" cy="180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960" y="2137410"/>
            <a:ext cx="1655683" cy="1440000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</a:pPr>
            <a:r>
              <a:rPr lang="zh-CN"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Private &amp; Confidential</a:t>
            </a:r>
            <a:endParaRPr sz="1100"/>
          </a:p>
        </p:txBody>
      </p:sp>
      <p:sp>
        <p:nvSpPr>
          <p:cNvPr id="110" name="Google Shape;110;p22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r>
              <a:rPr lang="en-US" sz="1100"/>
              <a:t>Jetpack Compose </a:t>
            </a:r>
            <a:r>
              <a:rPr lang="zh-CN" altLang="en-US" sz="1100">
                <a:ea typeface="宋体" panose="02010600030101010101" pitchFamily="2" charset="-122"/>
              </a:rPr>
              <a:t>介绍</a:t>
            </a:r>
            <a:endParaRPr lang="zh-CN" altLang="en-US" sz="1100">
              <a:ea typeface="宋体" panose="02010600030101010101" pitchFamily="2" charset="-122"/>
            </a:endParaRPr>
          </a:p>
        </p:txBody>
      </p:sp>
      <p:sp>
        <p:nvSpPr>
          <p:cNvPr id="111" name="Google Shape;111;p22"/>
          <p:cNvSpPr/>
          <p:nvPr/>
        </p:nvSpPr>
        <p:spPr>
          <a:xfrm>
            <a:off x="1293222" y="1265029"/>
            <a:ext cx="4406014" cy="366062"/>
          </a:xfrm>
          <a:prstGeom prst="rect">
            <a:avLst/>
          </a:prstGeom>
          <a:solidFill>
            <a:srgbClr val="EE4D2D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90204"/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12" name="Google Shape;112;p22"/>
          <p:cNvSpPr txBox="1"/>
          <p:nvPr/>
        </p:nvSpPr>
        <p:spPr>
          <a:xfrm>
            <a:off x="1591466" y="1238902"/>
            <a:ext cx="311347" cy="364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 panose="020B0604020202090204"/>
              <a:buNone/>
            </a:pPr>
            <a:r>
              <a:rPr lang="zh-CN" sz="2100" b="1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1</a:t>
            </a:r>
            <a:endParaRPr sz="1100"/>
          </a:p>
        </p:txBody>
      </p:sp>
      <p:sp>
        <p:nvSpPr>
          <p:cNvPr id="113" name="Google Shape;113;p22"/>
          <p:cNvSpPr txBox="1"/>
          <p:nvPr/>
        </p:nvSpPr>
        <p:spPr>
          <a:xfrm>
            <a:off x="2080017" y="1283978"/>
            <a:ext cx="2757307" cy="344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 panose="020B0604020202090204"/>
              <a:buNone/>
            </a:pPr>
            <a:r>
              <a:rPr lang="en-US" sz="180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Compose </a:t>
            </a:r>
            <a:r>
              <a:rPr lang="zh-CN" altLang="en-US" sz="1800" i="0" u="none" strike="noStrike" cap="none">
                <a:solidFill>
                  <a:srgbClr val="FFFFFF"/>
                </a:solidFill>
                <a:latin typeface="Arial" panose="020B0604020202090204"/>
                <a:ea typeface="宋体" panose="02010600030101010101" pitchFamily="2" charset="-122"/>
                <a:cs typeface="Arial" panose="020B0604020202090204"/>
                <a:sym typeface="Arial" panose="020B0604020202090204"/>
              </a:rPr>
              <a:t>是什么？</a:t>
            </a:r>
            <a:endParaRPr lang="zh-CN" altLang="en-US" sz="1800" i="0" u="none" strike="noStrike" cap="none">
              <a:solidFill>
                <a:srgbClr val="FFFFFF"/>
              </a:solidFill>
              <a:latin typeface="Arial" panose="020B0604020202090204"/>
              <a:ea typeface="宋体" panose="02010600030101010101" pitchFamily="2" charset="-122"/>
              <a:cs typeface="Arial" panose="020B0604020202090204"/>
              <a:sym typeface="Arial" panose="020B0604020202090204"/>
            </a:endParaRPr>
          </a:p>
        </p:txBody>
      </p:sp>
      <p:sp>
        <p:nvSpPr>
          <p:cNvPr id="114" name="Google Shape;114;p22"/>
          <p:cNvSpPr txBox="1"/>
          <p:nvPr/>
        </p:nvSpPr>
        <p:spPr>
          <a:xfrm>
            <a:off x="1591466" y="1616923"/>
            <a:ext cx="311347" cy="36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90204"/>
              <a:buNone/>
            </a:pPr>
            <a:r>
              <a:rPr lang="zh-CN" sz="2100" b="1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2</a:t>
            </a:r>
            <a:endParaRPr sz="1100"/>
          </a:p>
        </p:txBody>
      </p:sp>
      <p:sp>
        <p:nvSpPr>
          <p:cNvPr id="115" name="Google Shape;115;p22"/>
          <p:cNvSpPr txBox="1"/>
          <p:nvPr/>
        </p:nvSpPr>
        <p:spPr>
          <a:xfrm>
            <a:off x="2080017" y="1650039"/>
            <a:ext cx="2757307" cy="344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Compose </a:t>
            </a:r>
            <a:r>
              <a:rPr lang="zh-CN" altLang="en-US" sz="1800" b="0" i="0" u="none" strike="noStrike" cap="none">
                <a:solidFill>
                  <a:srgbClr val="000000"/>
                </a:solidFill>
                <a:latin typeface="Arial" panose="020B0604020202090204"/>
                <a:ea typeface="宋体" panose="02010600030101010101" pitchFamily="2" charset="-122"/>
                <a:cs typeface="Arial" panose="020B0604020202090204"/>
                <a:sym typeface="Arial" panose="020B0604020202090204"/>
              </a:rPr>
              <a:t>原理简介</a:t>
            </a:r>
            <a:endParaRPr lang="zh-CN" altLang="en-US" sz="1800" b="0" i="0" u="none" strike="noStrike" cap="none">
              <a:solidFill>
                <a:srgbClr val="000000"/>
              </a:solidFill>
              <a:latin typeface="Arial" panose="020B0604020202090204"/>
              <a:ea typeface="宋体" panose="02010600030101010101" pitchFamily="2" charset="-122"/>
              <a:cs typeface="Arial" panose="020B0604020202090204"/>
              <a:sym typeface="Arial" panose="020B0604020202090204"/>
            </a:endParaRPr>
          </a:p>
        </p:txBody>
      </p:sp>
      <p:sp>
        <p:nvSpPr>
          <p:cNvPr id="116" name="Google Shape;116;p22"/>
          <p:cNvSpPr txBox="1"/>
          <p:nvPr/>
        </p:nvSpPr>
        <p:spPr>
          <a:xfrm>
            <a:off x="1591466" y="1994943"/>
            <a:ext cx="311347" cy="36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90204"/>
              <a:buNone/>
            </a:pPr>
            <a:r>
              <a:rPr lang="zh-CN" sz="2100" b="1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3</a:t>
            </a:r>
            <a:endParaRPr sz="1100"/>
          </a:p>
        </p:txBody>
      </p:sp>
      <p:sp>
        <p:nvSpPr>
          <p:cNvPr id="117" name="Google Shape;117;p22"/>
          <p:cNvSpPr txBox="1"/>
          <p:nvPr/>
        </p:nvSpPr>
        <p:spPr>
          <a:xfrm>
            <a:off x="2080018" y="1999621"/>
            <a:ext cx="3584927" cy="344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Compose </a:t>
            </a:r>
            <a:r>
              <a:rPr lang="zh-CN" altLang="en-US" sz="1800" b="0" i="0" u="none" strike="noStrike" cap="none">
                <a:solidFill>
                  <a:srgbClr val="000000"/>
                </a:solidFill>
                <a:latin typeface="Arial" panose="020B0604020202090204"/>
                <a:ea typeface="宋体" panose="02010600030101010101" pitchFamily="2" charset="-122"/>
                <a:cs typeface="Arial" panose="020B0604020202090204"/>
                <a:sym typeface="Arial" panose="020B0604020202090204"/>
              </a:rPr>
              <a:t>高级用法</a:t>
            </a:r>
            <a:endParaRPr lang="zh-CN" altLang="en-US" sz="1800" b="0" i="0" u="none" strike="noStrike" cap="none">
              <a:solidFill>
                <a:srgbClr val="000000"/>
              </a:solidFill>
              <a:latin typeface="Arial" panose="020B0604020202090204"/>
              <a:ea typeface="宋体" panose="02010600030101010101" pitchFamily="2" charset="-122"/>
              <a:cs typeface="Arial" panose="020B0604020202090204"/>
              <a:sym typeface="Arial" panose="020B0604020202090204"/>
            </a:endParaRPr>
          </a:p>
        </p:txBody>
      </p:sp>
      <p:sp>
        <p:nvSpPr>
          <p:cNvPr id="118" name="Google Shape;118;p22"/>
          <p:cNvSpPr txBox="1"/>
          <p:nvPr>
            <p:ph type="sldNum" idx="12"/>
          </p:nvPr>
        </p:nvSpPr>
        <p:spPr>
          <a:xfrm>
            <a:off x="8854481" y="4805089"/>
            <a:ext cx="141673" cy="19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</a:pPr>
            <a:fld id="{00000000-1234-1234-1234-123412341234}" type="slidenum">
              <a:rPr lang="zh-CN" sz="1100"/>
            </a:fld>
            <a:endParaRPr sz="1100"/>
          </a:p>
        </p:txBody>
      </p:sp>
      <p:sp>
        <p:nvSpPr>
          <p:cNvPr id="119" name="Google Shape;119;p22"/>
          <p:cNvSpPr txBox="1"/>
          <p:nvPr/>
        </p:nvSpPr>
        <p:spPr>
          <a:xfrm>
            <a:off x="1591466" y="2372968"/>
            <a:ext cx="311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90204"/>
              <a:buNone/>
            </a:pPr>
            <a:r>
              <a:rPr lang="zh-CN" sz="2100" b="1"/>
              <a:t>4</a:t>
            </a:r>
            <a:endParaRPr sz="1100"/>
          </a:p>
        </p:txBody>
      </p:sp>
      <p:sp>
        <p:nvSpPr>
          <p:cNvPr id="120" name="Google Shape;120;p22"/>
          <p:cNvSpPr txBox="1"/>
          <p:nvPr/>
        </p:nvSpPr>
        <p:spPr>
          <a:xfrm>
            <a:off x="2080018" y="2377646"/>
            <a:ext cx="3585000" cy="344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r>
              <a:rPr lang="zh-CN" sz="1800" b="0" i="0" u="none" strike="noStrike" cap="none">
                <a:solidFill>
                  <a:srgbClr val="000000"/>
                </a:solidFill>
                <a:latin typeface="Arial" panose="020B0604020202090204"/>
                <a:ea typeface="宋体" panose="02010600030101010101" pitchFamily="2" charset="-122"/>
                <a:cs typeface="Arial" panose="020B0604020202090204"/>
                <a:sym typeface="Arial" panose="020B0604020202090204"/>
              </a:rPr>
              <a:t>浅析</a:t>
            </a:r>
            <a:r>
              <a:rPr lang="en-US" altLang="zh-CN" sz="1800" b="0" i="0" u="none" strike="noStrike" cap="none">
                <a:solidFill>
                  <a:srgbClr val="000000"/>
                </a:solidFill>
                <a:latin typeface="Arial" panose="020B0604020202090204"/>
                <a:ea typeface="宋体" panose="02010600030101010101" pitchFamily="2" charset="-122"/>
                <a:cs typeface="Arial" panose="020B0604020202090204"/>
                <a:sym typeface="Arial" panose="020B0604020202090204"/>
              </a:rPr>
              <a:t> Compose </a:t>
            </a:r>
            <a:r>
              <a:rPr lang="zh-CN" altLang="en-US" sz="1800" b="0" i="0" u="none" strike="noStrike" cap="none">
                <a:solidFill>
                  <a:srgbClr val="000000"/>
                </a:solidFill>
                <a:latin typeface="Arial" panose="020B0604020202090204"/>
                <a:ea typeface="宋体" panose="02010600030101010101" pitchFamily="2" charset="-122"/>
                <a:cs typeface="Arial" panose="020B0604020202090204"/>
                <a:sym typeface="Arial" panose="020B0604020202090204"/>
              </a:rPr>
              <a:t>的未来</a:t>
            </a:r>
            <a:endParaRPr lang="zh-CN" altLang="en-US" sz="1800" b="0" i="0" u="none" strike="noStrike" cap="none">
              <a:solidFill>
                <a:srgbClr val="000000"/>
              </a:solidFill>
              <a:latin typeface="Arial" panose="020B0604020202090204"/>
              <a:ea typeface="宋体" panose="02010600030101010101" pitchFamily="2" charset="-122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r>
              <a:rPr lang="zh-CN" altLang="en-US" sz="1100">
                <a:ea typeface="宋体" panose="02010600030101010101" pitchFamily="2" charset="-122"/>
                <a:sym typeface="+mn-ea"/>
              </a:rPr>
              <a:t>动画</a:t>
            </a:r>
            <a:endParaRPr lang="zh-CN" altLang="en-US" sz="1100">
              <a:ea typeface="宋体" panose="02010600030101010101" pitchFamily="2" charset="-122"/>
            </a:endParaRPr>
          </a:p>
        </p:txBody>
      </p:sp>
      <p:sp>
        <p:nvSpPr>
          <p:cNvPr id="4" name="Google Shape;66;p8"/>
          <p:cNvSpPr txBox="1"/>
          <p:nvPr>
            <p:ph type="body" idx="1"/>
          </p:nvPr>
        </p:nvSpPr>
        <p:spPr>
          <a:xfrm>
            <a:off x="552450" y="685165"/>
            <a:ext cx="8058150" cy="159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p>
            <a:pPr marL="346075" lvl="0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r>
              <a:rPr lang="zh-CN" altLang="en-US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全新设计，用法简单，功能强大</a:t>
            </a:r>
            <a:endParaRPr lang="zh-CN" altLang="en-US">
              <a:solidFill>
                <a:srgbClr val="000000"/>
              </a:solidFill>
              <a:ea typeface="宋体" panose="02010600030101010101" pitchFamily="2" charset="-122"/>
              <a:sym typeface="+mn-ea"/>
            </a:endParaRPr>
          </a:p>
          <a:p>
            <a:pPr marL="803275" lvl="1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r>
              <a:rPr lang="zh-CN" altLang="en-US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简单用法 </a:t>
            </a:r>
            <a:r>
              <a:rPr lang="en-US" altLang="zh-CN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- animate*AsState</a:t>
            </a:r>
            <a:endParaRPr lang="en-US" altLang="zh-CN">
              <a:solidFill>
                <a:srgbClr val="000000"/>
              </a:solidFill>
              <a:ea typeface="宋体" panose="02010600030101010101" pitchFamily="2" charset="-122"/>
              <a:sym typeface="+mn-ea"/>
            </a:endParaRPr>
          </a:p>
          <a:p>
            <a:pPr marL="803275" lvl="1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r>
              <a:rPr lang="zh-CN" altLang="en-US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自定义用法 </a:t>
            </a:r>
            <a:r>
              <a:rPr lang="en-US" altLang="zh-CN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- Animatable + </a:t>
            </a:r>
            <a:r>
              <a:rPr lang="zh-CN" altLang="en-US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协程</a:t>
            </a:r>
            <a:endParaRPr lang="en-US" altLang="zh-CN">
              <a:solidFill>
                <a:srgbClr val="000000"/>
              </a:solidFill>
              <a:ea typeface="宋体" panose="02010600030101010101" pitchFamily="2" charset="-122"/>
              <a:sym typeface="+mn-ea"/>
            </a:endParaRPr>
          </a:p>
          <a:p>
            <a:pPr marL="803275" lvl="1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endParaRPr lang="en-US" altLang="zh-CN">
              <a:solidFill>
                <a:srgbClr val="000000"/>
              </a:solidFill>
              <a:ea typeface="宋体" panose="02010600030101010101" pitchFamily="2" charset="-122"/>
              <a:sym typeface="+mn-ea"/>
            </a:endParaRPr>
          </a:p>
        </p:txBody>
      </p:sp>
      <p:sp>
        <p:nvSpPr>
          <p:cNvPr id="194" name="Google Shape;194;p29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</a:pPr>
            <a:r>
              <a:rPr lang="zh-CN"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Private &amp; Confidential</a:t>
            </a:r>
            <a:endParaRPr sz="1100"/>
          </a:p>
        </p:txBody>
      </p:sp>
      <p:pic>
        <p:nvPicPr>
          <p:cNvPr id="1" name="图片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1320" y="2538095"/>
            <a:ext cx="3129280" cy="10953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825625"/>
            <a:ext cx="4571429" cy="2520000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r>
              <a:rPr lang="zh-CN" altLang="en-US" sz="1100">
                <a:ea typeface="宋体" panose="02010600030101010101" pitchFamily="2" charset="-122"/>
                <a:sym typeface="+mn-ea"/>
              </a:rPr>
              <a:t>动画</a:t>
            </a:r>
            <a:endParaRPr lang="zh-CN" altLang="en-US" sz="1100">
              <a:ea typeface="宋体" panose="02010600030101010101" pitchFamily="2" charset="-122"/>
            </a:endParaRPr>
          </a:p>
        </p:txBody>
      </p:sp>
      <p:sp>
        <p:nvSpPr>
          <p:cNvPr id="4" name="Google Shape;66;p8"/>
          <p:cNvSpPr txBox="1"/>
          <p:nvPr>
            <p:ph type="body" idx="1"/>
          </p:nvPr>
        </p:nvSpPr>
        <p:spPr>
          <a:xfrm>
            <a:off x="552450" y="685165"/>
            <a:ext cx="805815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p>
            <a:pPr marL="346075" lvl="0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r>
              <a:rPr lang="zh-CN" altLang="en-US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Android Studio 支持在 Compose 预览中检查动画过渡效果</a:t>
            </a:r>
            <a:endParaRPr lang="zh-CN" altLang="en-US">
              <a:solidFill>
                <a:srgbClr val="000000"/>
              </a:solidFill>
              <a:ea typeface="宋体" panose="02010600030101010101" pitchFamily="2" charset="-122"/>
              <a:sym typeface="+mn-ea"/>
            </a:endParaRPr>
          </a:p>
          <a:p>
            <a:pPr marL="803275" lvl="1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r>
              <a:rPr lang="zh-CN" altLang="en-US" sz="1000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逐帧预览过渡效果</a:t>
            </a:r>
            <a:endParaRPr lang="zh-CN" altLang="en-US" sz="1000">
              <a:solidFill>
                <a:srgbClr val="000000"/>
              </a:solidFill>
              <a:ea typeface="宋体" panose="02010600030101010101" pitchFamily="2" charset="-122"/>
              <a:sym typeface="+mn-ea"/>
            </a:endParaRPr>
          </a:p>
          <a:p>
            <a:pPr marL="803275" lvl="1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r>
              <a:rPr lang="zh-CN" altLang="en-US" sz="1000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检查过渡效果中所有动画的值</a:t>
            </a:r>
            <a:endParaRPr lang="zh-CN" altLang="en-US" sz="1000">
              <a:solidFill>
                <a:srgbClr val="000000"/>
              </a:solidFill>
              <a:ea typeface="宋体" panose="02010600030101010101" pitchFamily="2" charset="-122"/>
              <a:sym typeface="+mn-ea"/>
            </a:endParaRPr>
          </a:p>
          <a:p>
            <a:pPr marL="803275" lvl="1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r>
              <a:rPr lang="zh-CN" altLang="en-US" sz="1000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预览任何初始状态与目标状态之间的过渡</a:t>
            </a:r>
            <a:endParaRPr lang="zh-CN" altLang="en-US">
              <a:solidFill>
                <a:srgbClr val="000000"/>
              </a:solidFill>
              <a:ea typeface="宋体" panose="02010600030101010101" pitchFamily="2" charset="-122"/>
              <a:sym typeface="+mn-ea"/>
            </a:endParaRPr>
          </a:p>
          <a:p>
            <a:pPr marL="803275" lvl="1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endParaRPr lang="zh-CN" altLang="en-US">
              <a:solidFill>
                <a:srgbClr val="000000"/>
              </a:solidFill>
              <a:ea typeface="宋体" panose="02010600030101010101" pitchFamily="2" charset="-122"/>
              <a:sym typeface="+mn-ea"/>
            </a:endParaRPr>
          </a:p>
          <a:p>
            <a:pPr marL="803275" lvl="1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endParaRPr lang="zh-CN" altLang="en-US">
              <a:solidFill>
                <a:srgbClr val="000000"/>
              </a:solidFill>
              <a:ea typeface="宋体" panose="02010600030101010101" pitchFamily="2" charset="-122"/>
              <a:sym typeface="+mn-ea"/>
            </a:endParaRPr>
          </a:p>
          <a:p>
            <a:pPr marL="803275" lvl="1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endParaRPr lang="en-US" altLang="zh-CN">
              <a:solidFill>
                <a:srgbClr val="000000"/>
              </a:solidFill>
              <a:ea typeface="宋体" panose="02010600030101010101" pitchFamily="2" charset="-122"/>
              <a:sym typeface="+mn-ea"/>
            </a:endParaRPr>
          </a:p>
        </p:txBody>
      </p:sp>
      <p:sp>
        <p:nvSpPr>
          <p:cNvPr id="194" name="Google Shape;194;p29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</a:pPr>
            <a:r>
              <a:rPr lang="zh-CN"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Private &amp; Confidential</a:t>
            </a:r>
            <a:endParaRPr sz="1100"/>
          </a:p>
        </p:txBody>
      </p:sp>
      <p:pic>
        <p:nvPicPr>
          <p:cNvPr id="5" name="animation-inspection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551940" y="1717675"/>
            <a:ext cx="6039485" cy="3060000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r>
              <a:rPr lang="zh-CN" altLang="en-US" sz="1100">
                <a:ea typeface="宋体" panose="02010600030101010101" pitchFamily="2" charset="-122"/>
                <a:sym typeface="+mn-ea"/>
              </a:rPr>
              <a:t>自定义</a:t>
            </a:r>
            <a:r>
              <a:rPr lang="en-US" altLang="zh-CN" sz="1100">
                <a:ea typeface="宋体" panose="02010600030101010101" pitchFamily="2" charset="-122"/>
                <a:sym typeface="+mn-ea"/>
              </a:rPr>
              <a:t> View</a:t>
            </a:r>
            <a:endParaRPr lang="zh-CN" altLang="en-US" sz="1100">
              <a:ea typeface="宋体" panose="02010600030101010101" pitchFamily="2" charset="-122"/>
            </a:endParaRPr>
          </a:p>
        </p:txBody>
      </p:sp>
      <p:sp>
        <p:nvSpPr>
          <p:cNvPr id="4" name="Google Shape;66;p8"/>
          <p:cNvSpPr txBox="1"/>
          <p:nvPr>
            <p:ph type="body" idx="1"/>
          </p:nvPr>
        </p:nvSpPr>
        <p:spPr>
          <a:xfrm>
            <a:off x="552450" y="685165"/>
            <a:ext cx="8058150" cy="159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p>
            <a:pPr marL="346075" lvl="0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r>
              <a:rPr lang="zh-CN" altLang="en-US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自定义 </a:t>
            </a:r>
            <a:r>
              <a:rPr lang="en-US" altLang="zh-CN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Composable</a:t>
            </a:r>
            <a:endParaRPr lang="zh-CN" altLang="en-US">
              <a:solidFill>
                <a:srgbClr val="000000"/>
              </a:solidFill>
              <a:ea typeface="宋体" panose="02010600030101010101" pitchFamily="2" charset="-122"/>
              <a:sym typeface="+mn-ea"/>
            </a:endParaRPr>
          </a:p>
          <a:p>
            <a:pPr marL="346075" lvl="0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r>
              <a:rPr lang="zh-CN" altLang="en-US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自定义绘制</a:t>
            </a:r>
            <a:endParaRPr lang="zh-CN" altLang="en-US">
              <a:solidFill>
                <a:srgbClr val="000000"/>
              </a:solidFill>
              <a:ea typeface="宋体" panose="02010600030101010101" pitchFamily="2" charset="-122"/>
              <a:sym typeface="+mn-ea"/>
            </a:endParaRPr>
          </a:p>
          <a:p>
            <a:pPr marL="346075" lvl="0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r>
              <a:rPr lang="zh-CN" altLang="en-US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自定义布局</a:t>
            </a:r>
            <a:endParaRPr lang="zh-CN" altLang="en-US">
              <a:solidFill>
                <a:srgbClr val="000000"/>
              </a:solidFill>
              <a:ea typeface="宋体" panose="02010600030101010101" pitchFamily="2" charset="-122"/>
              <a:sym typeface="+mn-ea"/>
            </a:endParaRPr>
          </a:p>
          <a:p>
            <a:pPr marL="346075" lvl="0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r>
              <a:rPr lang="zh-CN" altLang="en-US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自定义触摸反馈</a:t>
            </a:r>
            <a:endParaRPr lang="en-US" altLang="zh-CN">
              <a:solidFill>
                <a:srgbClr val="000000"/>
              </a:solidFill>
              <a:ea typeface="宋体" panose="02010600030101010101" pitchFamily="2" charset="-122"/>
              <a:sym typeface="+mn-ea"/>
            </a:endParaRPr>
          </a:p>
          <a:p>
            <a:pPr marL="346075" lvl="0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r>
              <a:rPr lang="zh-CN" altLang="en-US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和原生</a:t>
            </a:r>
            <a:r>
              <a:rPr lang="en-US" altLang="zh-CN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 View </a:t>
            </a:r>
            <a:r>
              <a:rPr lang="zh-CN" altLang="en-US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系统的交互</a:t>
            </a:r>
            <a:endParaRPr lang="zh-CN" altLang="en-US">
              <a:solidFill>
                <a:srgbClr val="000000"/>
              </a:solidFill>
              <a:ea typeface="宋体" panose="02010600030101010101" pitchFamily="2" charset="-122"/>
              <a:sym typeface="+mn-ea"/>
            </a:endParaRPr>
          </a:p>
        </p:txBody>
      </p:sp>
      <p:sp>
        <p:nvSpPr>
          <p:cNvPr id="194" name="Google Shape;194;p29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</a:pPr>
            <a:r>
              <a:rPr lang="zh-CN"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Private &amp; Confidential</a:t>
            </a:r>
            <a:endParaRPr sz="1100"/>
          </a:p>
        </p:txBody>
      </p:sp>
      <p:sp>
        <p:nvSpPr>
          <p:cNvPr id="1" name="灯片编号占位符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4"/>
          <p:cNvSpPr txBox="1"/>
          <p:nvPr/>
        </p:nvSpPr>
        <p:spPr>
          <a:xfrm>
            <a:off x="3063240" y="4805089"/>
            <a:ext cx="30174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</a:pPr>
            <a:r>
              <a:rPr lang="zh-CN"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Private &amp; Confidential</a:t>
            </a:r>
            <a:endParaRPr sz="1100"/>
          </a:p>
        </p:txBody>
      </p:sp>
      <p:sp>
        <p:nvSpPr>
          <p:cNvPr id="344" name="Google Shape;344;p44"/>
          <p:cNvSpPr txBox="1"/>
          <p:nvPr>
            <p:ph type="title"/>
          </p:nvPr>
        </p:nvSpPr>
        <p:spPr>
          <a:xfrm>
            <a:off x="552450" y="47625"/>
            <a:ext cx="80583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r>
              <a:rPr lang="en-US" sz="1100">
                <a:sym typeface="+mn-ea"/>
              </a:rPr>
              <a:t>Jetpack Compose </a:t>
            </a:r>
            <a:r>
              <a:rPr lang="zh-CN" altLang="en-US" sz="1100">
                <a:ea typeface="宋体" panose="02010600030101010101" pitchFamily="2" charset="-122"/>
                <a:sym typeface="+mn-ea"/>
              </a:rPr>
              <a:t>介绍</a:t>
            </a:r>
            <a:endParaRPr sz="1100"/>
          </a:p>
        </p:txBody>
      </p:sp>
      <p:sp>
        <p:nvSpPr>
          <p:cNvPr id="345" name="Google Shape;345;p44"/>
          <p:cNvSpPr/>
          <p:nvPr/>
        </p:nvSpPr>
        <p:spPr>
          <a:xfrm>
            <a:off x="1218216" y="2407655"/>
            <a:ext cx="4455900" cy="366000"/>
          </a:xfrm>
          <a:prstGeom prst="rect">
            <a:avLst/>
          </a:prstGeom>
          <a:solidFill>
            <a:srgbClr val="EE4D2D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90204"/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346" name="Google Shape;346;p44"/>
          <p:cNvSpPr txBox="1"/>
          <p:nvPr/>
        </p:nvSpPr>
        <p:spPr>
          <a:xfrm>
            <a:off x="1591466" y="1238902"/>
            <a:ext cx="311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90204"/>
              <a:buNone/>
            </a:pPr>
            <a:r>
              <a:rPr lang="zh-CN" sz="2100" b="1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1</a:t>
            </a:r>
            <a:endParaRPr sz="1100"/>
          </a:p>
        </p:txBody>
      </p:sp>
      <p:sp>
        <p:nvSpPr>
          <p:cNvPr id="347" name="Google Shape;347;p44"/>
          <p:cNvSpPr txBox="1"/>
          <p:nvPr/>
        </p:nvSpPr>
        <p:spPr>
          <a:xfrm>
            <a:off x="2080017" y="1283978"/>
            <a:ext cx="2757300" cy="344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r>
              <a:rPr lang="en-US" altLang="zh-CN" sz="1800">
                <a:sym typeface="Arial" panose="020B0604020202090204"/>
              </a:rPr>
              <a:t>Compose </a:t>
            </a:r>
            <a:r>
              <a:rPr lang="zh-CN" altLang="en-US" sz="1800">
                <a:ea typeface="宋体" panose="02010600030101010101" pitchFamily="2" charset="-122"/>
                <a:sym typeface="Arial" panose="020B0604020202090204"/>
              </a:rPr>
              <a:t>是什么？</a:t>
            </a:r>
            <a:endParaRPr sz="18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348" name="Google Shape;348;p44"/>
          <p:cNvSpPr txBox="1"/>
          <p:nvPr/>
        </p:nvSpPr>
        <p:spPr>
          <a:xfrm>
            <a:off x="1591466" y="1616923"/>
            <a:ext cx="311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90204"/>
              <a:buNone/>
            </a:pPr>
            <a:r>
              <a:rPr lang="zh-CN" sz="2100" b="1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2</a:t>
            </a:r>
            <a:endParaRPr sz="1100"/>
          </a:p>
        </p:txBody>
      </p:sp>
      <p:sp>
        <p:nvSpPr>
          <p:cNvPr id="349" name="Google Shape;349;p44"/>
          <p:cNvSpPr txBox="1"/>
          <p:nvPr/>
        </p:nvSpPr>
        <p:spPr>
          <a:xfrm>
            <a:off x="2080017" y="1650039"/>
            <a:ext cx="2757300" cy="344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r>
              <a:rPr lang="en-US" sz="1800">
                <a:sym typeface="Arial" panose="020B0604020202090204"/>
              </a:rPr>
              <a:t>Compose </a:t>
            </a:r>
            <a:r>
              <a:rPr lang="zh-CN" altLang="en-US" sz="1800">
                <a:ea typeface="宋体" panose="02010600030101010101" pitchFamily="2" charset="-122"/>
                <a:sym typeface="Arial" panose="020B0604020202090204"/>
              </a:rPr>
              <a:t>原理简介</a:t>
            </a:r>
            <a:endParaRPr sz="18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350" name="Google Shape;350;p44"/>
          <p:cNvSpPr txBox="1"/>
          <p:nvPr/>
        </p:nvSpPr>
        <p:spPr>
          <a:xfrm>
            <a:off x="1566466" y="2387281"/>
            <a:ext cx="311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 panose="020B0604020202090204"/>
              <a:buNone/>
            </a:pPr>
            <a:r>
              <a:rPr lang="zh-CN" sz="2100" b="1">
                <a:solidFill>
                  <a:srgbClr val="FFFFFF"/>
                </a:solidFill>
              </a:rPr>
              <a:t>4</a:t>
            </a:r>
            <a:endParaRPr sz="1100"/>
          </a:p>
        </p:txBody>
      </p:sp>
      <p:sp>
        <p:nvSpPr>
          <p:cNvPr id="351" name="Google Shape;351;p44"/>
          <p:cNvSpPr txBox="1"/>
          <p:nvPr/>
        </p:nvSpPr>
        <p:spPr>
          <a:xfrm>
            <a:off x="2055018" y="2391959"/>
            <a:ext cx="3585000" cy="344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 panose="020B0604020202090204"/>
              <a:buNone/>
            </a:pPr>
            <a:r>
              <a:rPr lang="zh-CN" altLang="en-US" sz="1800" i="0" u="none" strike="noStrike" cap="none">
                <a:solidFill>
                  <a:srgbClr val="FFFFFF"/>
                </a:solidFill>
                <a:latin typeface="Arial" panose="020B0604020202090204"/>
                <a:ea typeface="宋体" panose="02010600030101010101" pitchFamily="2" charset="-122"/>
                <a:cs typeface="Arial" panose="020B0604020202090204"/>
                <a:sym typeface="Arial" panose="020B0604020202090204"/>
              </a:rPr>
              <a:t>浅析</a:t>
            </a:r>
            <a:r>
              <a:rPr lang="en-US" altLang="zh-CN" sz="1800" i="0" u="none" strike="noStrike" cap="none">
                <a:solidFill>
                  <a:srgbClr val="FFFFFF"/>
                </a:solidFill>
                <a:latin typeface="Arial" panose="020B0604020202090204"/>
                <a:ea typeface="宋体" panose="02010600030101010101" pitchFamily="2" charset="-122"/>
                <a:cs typeface="Arial" panose="020B0604020202090204"/>
                <a:sym typeface="Arial" panose="020B0604020202090204"/>
              </a:rPr>
              <a:t> Compose </a:t>
            </a:r>
            <a:r>
              <a:rPr lang="zh-CN" altLang="en-US" sz="1800" i="0" u="none" strike="noStrike" cap="none">
                <a:solidFill>
                  <a:srgbClr val="FFFFFF"/>
                </a:solidFill>
                <a:latin typeface="Arial" panose="020B0604020202090204"/>
                <a:ea typeface="宋体" panose="02010600030101010101" pitchFamily="2" charset="-122"/>
                <a:cs typeface="Arial" panose="020B0604020202090204"/>
                <a:sym typeface="Arial" panose="020B0604020202090204"/>
              </a:rPr>
              <a:t>的未来</a:t>
            </a:r>
            <a:endParaRPr lang="zh-CN" altLang="en-US" sz="1800" i="0" u="none" strike="noStrike" cap="none">
              <a:solidFill>
                <a:srgbClr val="FFFFFF"/>
              </a:solidFill>
              <a:latin typeface="Arial" panose="020B0604020202090204"/>
              <a:ea typeface="宋体" panose="02010600030101010101" pitchFamily="2" charset="-122"/>
              <a:cs typeface="Arial" panose="020B0604020202090204"/>
              <a:sym typeface="Arial" panose="020B0604020202090204"/>
            </a:endParaRPr>
          </a:p>
        </p:txBody>
      </p:sp>
      <p:sp>
        <p:nvSpPr>
          <p:cNvPr id="353" name="Google Shape;353;p44"/>
          <p:cNvSpPr txBox="1"/>
          <p:nvPr/>
        </p:nvSpPr>
        <p:spPr>
          <a:xfrm>
            <a:off x="1578966" y="1996239"/>
            <a:ext cx="311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90204"/>
              <a:buNone/>
            </a:pPr>
            <a:r>
              <a:rPr lang="zh-CN" sz="2100" b="1"/>
              <a:t>3</a:t>
            </a:r>
            <a:endParaRPr sz="1100"/>
          </a:p>
        </p:txBody>
      </p:sp>
      <p:sp>
        <p:nvSpPr>
          <p:cNvPr id="354" name="Google Shape;354;p44"/>
          <p:cNvSpPr txBox="1"/>
          <p:nvPr/>
        </p:nvSpPr>
        <p:spPr>
          <a:xfrm>
            <a:off x="2067517" y="2041316"/>
            <a:ext cx="2757300" cy="344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r>
              <a:rPr lang="en-US" sz="1800">
                <a:sym typeface="Arial" panose="020B0604020202090204"/>
              </a:rPr>
              <a:t>Compose </a:t>
            </a:r>
            <a:r>
              <a:rPr lang="zh-CN" altLang="en-US" sz="1800">
                <a:ea typeface="宋体" panose="02010600030101010101" pitchFamily="2" charset="-122"/>
                <a:sym typeface="Arial" panose="020B0604020202090204"/>
              </a:rPr>
              <a:t>高级用法</a:t>
            </a:r>
            <a:endParaRPr sz="18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" name="灯片编号占位符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r>
              <a:rPr lang="zh-CN" altLang="en-US" sz="1100">
                <a:ea typeface="宋体" panose="02010600030101010101" pitchFamily="2" charset="-122"/>
                <a:sym typeface="+mn-ea"/>
              </a:rPr>
              <a:t>适用架构</a:t>
            </a:r>
            <a:endParaRPr lang="zh-CN" altLang="en-US" sz="1100">
              <a:ea typeface="宋体" panose="02010600030101010101" pitchFamily="2" charset="-122"/>
            </a:endParaRPr>
          </a:p>
        </p:txBody>
      </p:sp>
      <p:sp>
        <p:nvSpPr>
          <p:cNvPr id="4" name="Google Shape;66;p8"/>
          <p:cNvSpPr txBox="1"/>
          <p:nvPr>
            <p:ph type="body" idx="1"/>
          </p:nvPr>
        </p:nvSpPr>
        <p:spPr>
          <a:xfrm>
            <a:off x="552450" y="732790"/>
            <a:ext cx="8058150" cy="159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p>
            <a:pPr marL="1143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None/>
            </a:pPr>
            <a:r>
              <a:rPr lang="zh-CN" altLang="en-US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Compose 适用于众多应用架构，尤其适用于采用单向数据流的应用架构，在这种架构中，ViewModel 公开单一的 ScreenState</a:t>
            </a:r>
            <a:r>
              <a:rPr lang="en-US" altLang="zh-CN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流，可以被 Compos</a:t>
            </a:r>
            <a:r>
              <a:rPr lang="en-US" altLang="zh-CN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able </a:t>
            </a:r>
            <a:r>
              <a:rPr lang="zh-CN" altLang="en-US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函数所观察，并将其作为参数传递给各个组件，每个组件只接收其需要的状态，因此仅在数据更改时才需要更新。生成单一的 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ScreenState</a:t>
            </a:r>
            <a:r>
              <a:rPr lang="zh-CN" altLang="en-US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 对象流，还有助于将状态更改的位置进行集中，从而更容易推断屏幕的整体状态并减少错误。</a:t>
            </a:r>
            <a:endParaRPr lang="zh-CN" altLang="en-US">
              <a:solidFill>
                <a:srgbClr val="000000"/>
              </a:solidFill>
              <a:ea typeface="宋体" panose="02010600030101010101" pitchFamily="2" charset="-122"/>
              <a:sym typeface="+mn-ea"/>
            </a:endParaRPr>
          </a:p>
        </p:txBody>
      </p:sp>
      <p:sp>
        <p:nvSpPr>
          <p:cNvPr id="194" name="Google Shape;194;p29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</a:pPr>
            <a:r>
              <a:rPr lang="zh-CN"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Private &amp; Confidential</a:t>
            </a:r>
            <a:endParaRPr sz="11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8330" y="2042160"/>
            <a:ext cx="5407025" cy="2555240"/>
          </a:xfrm>
          <a:prstGeom prst="rect">
            <a:avLst/>
          </a:prstGeom>
        </p:spPr>
      </p:pic>
      <p:sp>
        <p:nvSpPr>
          <p:cNvPr id="1" name="灯片编号占位符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r>
              <a:rPr lang="zh-CN" altLang="en-US" sz="1100">
                <a:ea typeface="宋体" panose="02010600030101010101" pitchFamily="2" charset="-122"/>
                <a:sym typeface="+mn-ea"/>
              </a:rPr>
              <a:t>原生开发</a:t>
            </a:r>
            <a:endParaRPr lang="zh-CN" altLang="en-US" sz="1100">
              <a:ea typeface="宋体" panose="02010600030101010101" pitchFamily="2" charset="-122"/>
            </a:endParaRPr>
          </a:p>
        </p:txBody>
      </p:sp>
      <p:sp>
        <p:nvSpPr>
          <p:cNvPr id="4" name="Google Shape;66;p8"/>
          <p:cNvSpPr txBox="1"/>
          <p:nvPr>
            <p:ph type="body" idx="1"/>
          </p:nvPr>
        </p:nvSpPr>
        <p:spPr>
          <a:xfrm>
            <a:off x="552450" y="732790"/>
            <a:ext cx="8058150" cy="159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p>
            <a:pPr marL="1143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None/>
            </a:pPr>
            <a:r>
              <a:rPr lang="en-US" altLang="zh-CN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Build for </a:t>
            </a:r>
            <a:r>
              <a:rPr lang="en-US" altLang="zh-CN">
                <a:solidFill>
                  <a:schemeClr val="accent1"/>
                </a:solidFill>
                <a:ea typeface="宋体" panose="02010600030101010101" pitchFamily="2" charset="-122"/>
                <a:sym typeface="+mn-ea"/>
              </a:rPr>
              <a:t>interop</a:t>
            </a:r>
            <a:endParaRPr lang="en-US" altLang="zh-CN">
              <a:solidFill>
                <a:schemeClr val="accent1"/>
              </a:solidFill>
              <a:ea typeface="宋体" panose="02010600030101010101" pitchFamily="2" charset="-122"/>
              <a:sym typeface="+mn-ea"/>
            </a:endParaRPr>
          </a:p>
        </p:txBody>
      </p:sp>
      <p:sp>
        <p:nvSpPr>
          <p:cNvPr id="194" name="Google Shape;194;p29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</a:pPr>
            <a:r>
              <a:rPr lang="zh-CN"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Private &amp; Confidential</a:t>
            </a:r>
            <a:endParaRPr sz="11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6275" y="1639570"/>
            <a:ext cx="5251107" cy="2880000"/>
          </a:xfrm>
          <a:prstGeom prst="rect">
            <a:avLst/>
          </a:prstGeom>
        </p:spPr>
      </p:pic>
      <p:sp>
        <p:nvSpPr>
          <p:cNvPr id="1" name="灯片编号占位符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r>
              <a:rPr lang="zh-CN" altLang="en-US" sz="1100">
                <a:ea typeface="宋体" panose="02010600030101010101" pitchFamily="2" charset="-122"/>
                <a:sym typeface="+mn-ea"/>
              </a:rPr>
              <a:t>原生开发</a:t>
            </a:r>
            <a:endParaRPr lang="zh-CN" altLang="en-US" sz="1100">
              <a:ea typeface="宋体" panose="02010600030101010101" pitchFamily="2" charset="-122"/>
            </a:endParaRPr>
          </a:p>
        </p:txBody>
      </p:sp>
      <p:sp>
        <p:nvSpPr>
          <p:cNvPr id="4" name="Google Shape;66;p8"/>
          <p:cNvSpPr txBox="1"/>
          <p:nvPr>
            <p:ph type="body" idx="1"/>
          </p:nvPr>
        </p:nvSpPr>
        <p:spPr>
          <a:xfrm>
            <a:off x="552450" y="732790"/>
            <a:ext cx="8058150" cy="159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p>
            <a:pPr marL="346075" lvl="0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r>
              <a:rPr lang="en-US" altLang="zh-CN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Build for </a:t>
            </a:r>
            <a:r>
              <a:rPr lang="en-US" altLang="zh-CN">
                <a:solidFill>
                  <a:schemeClr val="accent1"/>
                </a:solidFill>
                <a:ea typeface="宋体" panose="02010600030101010101" pitchFamily="2" charset="-122"/>
                <a:sym typeface="+mn-ea"/>
              </a:rPr>
              <a:t>interop</a:t>
            </a:r>
            <a:endParaRPr lang="en-US" altLang="zh-CN">
              <a:solidFill>
                <a:schemeClr val="accent1"/>
              </a:solidFill>
              <a:ea typeface="宋体" panose="02010600030101010101" pitchFamily="2" charset="-122"/>
              <a:sym typeface="+mn-ea"/>
            </a:endParaRPr>
          </a:p>
        </p:txBody>
      </p:sp>
      <p:sp>
        <p:nvSpPr>
          <p:cNvPr id="194" name="Google Shape;194;p29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</a:pPr>
            <a:r>
              <a:rPr lang="zh-CN"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Private &amp; Confidential</a:t>
            </a:r>
            <a:endParaRPr sz="11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4025" y="1649095"/>
            <a:ext cx="3836250" cy="288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005" y="1649095"/>
            <a:ext cx="3871567" cy="2880000"/>
          </a:xfrm>
          <a:prstGeom prst="rect">
            <a:avLst/>
          </a:prstGeom>
        </p:spPr>
      </p:pic>
      <p:sp>
        <p:nvSpPr>
          <p:cNvPr id="1" name="灯片编号占位符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r>
              <a:rPr lang="zh-CN" altLang="en-US" sz="1100">
                <a:ea typeface="宋体" panose="02010600030101010101" pitchFamily="2" charset="-122"/>
                <a:sym typeface="+mn-ea"/>
              </a:rPr>
              <a:t>跨平台开发</a:t>
            </a:r>
            <a:endParaRPr lang="zh-CN" altLang="en-US" sz="1100">
              <a:ea typeface="宋体" panose="02010600030101010101" pitchFamily="2" charset="-122"/>
            </a:endParaRPr>
          </a:p>
        </p:txBody>
      </p:sp>
      <p:sp>
        <p:nvSpPr>
          <p:cNvPr id="4" name="Google Shape;66;p8"/>
          <p:cNvSpPr txBox="1"/>
          <p:nvPr>
            <p:ph type="body" idx="1"/>
          </p:nvPr>
        </p:nvSpPr>
        <p:spPr>
          <a:xfrm>
            <a:off x="552450" y="732790"/>
            <a:ext cx="8058150" cy="159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p>
            <a:pPr marL="346075" lvl="0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基于接口设计，具备跨平台潜力</a:t>
            </a:r>
            <a:endParaRPr lang="zh-CN" altLang="en-US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803275" lvl="1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Compose for Desktop and Web, JetBrains 主导，最新 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0.4.0 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版本</a:t>
            </a:r>
            <a:endParaRPr lang="zh-CN" altLang="en-US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  <p:sp>
        <p:nvSpPr>
          <p:cNvPr id="194" name="Google Shape;194;p29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</a:pPr>
            <a:r>
              <a:rPr lang="zh-CN"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Private &amp; Confidential</a:t>
            </a:r>
            <a:endParaRPr sz="11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450" y="1784350"/>
            <a:ext cx="1440000" cy="2460117"/>
          </a:xfrm>
          <a:prstGeom prst="rect">
            <a:avLst/>
          </a:prstGeom>
        </p:spPr>
      </p:pic>
      <p:pic>
        <p:nvPicPr>
          <p:cNvPr id="1" name="图片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195" y="1574165"/>
            <a:ext cx="5399222" cy="288000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7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</a:pPr>
            <a:r>
              <a:rPr lang="zh-CN"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Private &amp; Confidential</a:t>
            </a:r>
            <a:endParaRPr sz="900" b="0" i="0" u="none" strike="noStrike" cap="none">
              <a:solidFill>
                <a:srgbClr val="888888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376" name="Google Shape;376;p47"/>
          <p:cNvSpPr txBox="1"/>
          <p:nvPr>
            <p:ph type="title"/>
          </p:nvPr>
        </p:nvSpPr>
        <p:spPr>
          <a:xfrm>
            <a:off x="552450" y="57150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None/>
            </a:pPr>
            <a:r>
              <a:rPr lang="en-US" sz="1100">
                <a:sym typeface="+mn-ea"/>
              </a:rPr>
              <a:t>Jetpack Compose </a:t>
            </a:r>
            <a:r>
              <a:rPr lang="zh-CN" altLang="en-US" sz="1100">
                <a:ea typeface="宋体" panose="02010600030101010101" pitchFamily="2" charset="-122"/>
                <a:sym typeface="+mn-ea"/>
              </a:rPr>
              <a:t>介绍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78" name="Google Shape;378;p47"/>
          <p:cNvSpPr txBox="1"/>
          <p:nvPr/>
        </p:nvSpPr>
        <p:spPr>
          <a:xfrm>
            <a:off x="3174275" y="2089094"/>
            <a:ext cx="3936422" cy="111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6600"/>
              <a:buFont typeface="Arial" panose="020B0604020202090204"/>
              <a:buNone/>
            </a:pPr>
            <a:r>
              <a:rPr lang="zh-CN" sz="6600" b="1" i="0" u="none" strike="noStrike" cap="none">
                <a:solidFill>
                  <a:srgbClr val="EE4D2D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Q&amp;A</a:t>
            </a:r>
            <a:endParaRPr sz="6600" b="1" i="0" u="none" strike="noStrike" cap="none">
              <a:solidFill>
                <a:srgbClr val="EE4D2D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" name="灯片编号占位符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8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</a:pPr>
            <a:r>
              <a:rPr lang="zh-CN"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Private &amp; Confidential</a:t>
            </a:r>
            <a:endParaRPr sz="900" b="0" i="0" u="none" strike="noStrike" cap="none">
              <a:solidFill>
                <a:srgbClr val="888888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384" name="Google Shape;384;p48"/>
          <p:cNvSpPr txBox="1"/>
          <p:nvPr>
            <p:ph type="title"/>
          </p:nvPr>
        </p:nvSpPr>
        <p:spPr>
          <a:xfrm>
            <a:off x="552450" y="57150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None/>
            </a:pPr>
            <a:r>
              <a:rPr lang="en-US" sz="1100">
                <a:sym typeface="+mn-ea"/>
              </a:rPr>
              <a:t>Jetpack Compose </a:t>
            </a:r>
            <a:r>
              <a:rPr lang="zh-CN" altLang="en-US" sz="1100">
                <a:ea typeface="宋体" panose="02010600030101010101" pitchFamily="2" charset="-122"/>
                <a:sym typeface="+mn-ea"/>
              </a:rPr>
              <a:t>介绍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86" name="Google Shape;386;p48"/>
          <p:cNvSpPr txBox="1"/>
          <p:nvPr/>
        </p:nvSpPr>
        <p:spPr>
          <a:xfrm>
            <a:off x="3174275" y="2089094"/>
            <a:ext cx="3936422" cy="111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6600"/>
              <a:buFont typeface="Arial" panose="020B0604020202090204"/>
              <a:buNone/>
            </a:pPr>
            <a:r>
              <a:rPr lang="zh-CN" sz="6600" b="1" i="0" u="none" strike="noStrike" cap="none">
                <a:solidFill>
                  <a:srgbClr val="EE4D2D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Thanks</a:t>
            </a:r>
            <a:endParaRPr sz="6600" b="1" i="0" u="none" strike="noStrike" cap="none">
              <a:solidFill>
                <a:srgbClr val="EE4D2D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" name="灯片编号占位符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r>
              <a:rPr lang="en-US" altLang="zh-CN" sz="1100"/>
              <a:t>Compose </a:t>
            </a:r>
            <a:r>
              <a:rPr lang="zh-CN" altLang="en-US" sz="1100"/>
              <a:t>简介</a:t>
            </a:r>
            <a:endParaRPr lang="zh-CN" altLang="en-US" sz="1100"/>
          </a:p>
        </p:txBody>
      </p:sp>
      <p:sp>
        <p:nvSpPr>
          <p:cNvPr id="4" name="Google Shape;66;p8"/>
          <p:cNvSpPr txBox="1"/>
          <p:nvPr>
            <p:ph type="body" idx="1"/>
          </p:nvPr>
        </p:nvSpPr>
        <p:spPr>
          <a:xfrm>
            <a:off x="552450" y="732790"/>
            <a:ext cx="8058150" cy="2545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p>
            <a:pPr marL="346075" lvl="0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r>
              <a:rPr lang="zh-CN" altLang="en-US">
                <a:ea typeface="宋体" panose="02010600030101010101" pitchFamily="2" charset="-122"/>
              </a:rPr>
              <a:t>简介</a:t>
            </a:r>
            <a:endParaRPr lang="zh-CN" altLang="en-US">
              <a:ea typeface="宋体" panose="02010600030101010101" pitchFamily="2" charset="-122"/>
            </a:endParaRPr>
          </a:p>
          <a:p>
            <a:pPr marL="803275" lvl="1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r>
              <a:rPr lang="zh-CN" altLang="en-US">
                <a:ea typeface="宋体" panose="02010600030101010101" pitchFamily="2" charset="-122"/>
              </a:rPr>
              <a:t>用于构建原生界面的现代工具包</a:t>
            </a:r>
            <a:endParaRPr lang="zh-CN" altLang="en-US">
              <a:ea typeface="宋体" panose="02010600030101010101" pitchFamily="2" charset="-122"/>
            </a:endParaRPr>
          </a:p>
          <a:p>
            <a:pPr marL="803275" lvl="1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r>
              <a:rPr lang="zh-CN" altLang="en-US">
                <a:ea typeface="宋体" panose="02010600030101010101" pitchFamily="2" charset="-122"/>
              </a:rPr>
              <a:t>在</a:t>
            </a:r>
            <a:r>
              <a:rPr lang="en-US" altLang="zh-CN">
                <a:ea typeface="宋体" panose="02010600030101010101" pitchFamily="2" charset="-122"/>
              </a:rPr>
              <a:t> 2019 </a:t>
            </a:r>
            <a:r>
              <a:rPr lang="zh-CN" altLang="en-US">
                <a:ea typeface="宋体" panose="02010600030101010101" pitchFamily="2" charset="-122"/>
              </a:rPr>
              <a:t>年</a:t>
            </a:r>
            <a:r>
              <a:rPr lang="en-US" altLang="zh-CN">
                <a:ea typeface="宋体" panose="02010600030101010101" pitchFamily="2" charset="-122"/>
              </a:rPr>
              <a:t> I/O </a:t>
            </a:r>
            <a:r>
              <a:rPr lang="zh-CN" altLang="en-US">
                <a:ea typeface="宋体" panose="02010600030101010101" pitchFamily="2" charset="-122"/>
              </a:rPr>
              <a:t>大会上亮相</a:t>
            </a:r>
            <a:endParaRPr lang="zh-CN" altLang="en-US">
              <a:ea typeface="宋体" panose="02010600030101010101" pitchFamily="2" charset="-122"/>
            </a:endParaRPr>
          </a:p>
          <a:p>
            <a:pPr marL="803275" lvl="1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r>
              <a:rPr>
                <a:ea typeface="宋体" panose="02010600030101010101" pitchFamily="2" charset="-122"/>
                <a:sym typeface="+mn-ea"/>
              </a:rPr>
              <a:t>2021</a:t>
            </a:r>
            <a:r>
              <a:rPr lang="en-US">
                <a:ea typeface="宋体" panose="02010600030101010101" pitchFamily="2" charset="-122"/>
                <a:sym typeface="+mn-ea"/>
              </a:rPr>
              <a:t> </a:t>
            </a:r>
            <a:r>
              <a:rPr>
                <a:ea typeface="宋体" panose="02010600030101010101" pitchFamily="2" charset="-122"/>
                <a:sym typeface="+mn-ea"/>
              </a:rPr>
              <a:t>年</a:t>
            </a:r>
            <a:r>
              <a:rPr lang="en-US">
                <a:ea typeface="宋体" panose="02010600030101010101" pitchFamily="2" charset="-122"/>
                <a:sym typeface="+mn-ea"/>
              </a:rPr>
              <a:t> </a:t>
            </a:r>
            <a:r>
              <a:rPr>
                <a:ea typeface="宋体" panose="02010600030101010101" pitchFamily="2" charset="-122"/>
                <a:sym typeface="+mn-ea"/>
              </a:rPr>
              <a:t>2</a:t>
            </a:r>
            <a:r>
              <a:rPr lang="en-US">
                <a:ea typeface="宋体" panose="02010600030101010101" pitchFamily="2" charset="-122"/>
                <a:sym typeface="+mn-ea"/>
              </a:rPr>
              <a:t> </a:t>
            </a:r>
            <a:r>
              <a:rPr>
                <a:ea typeface="宋体" panose="02010600030101010101" pitchFamily="2" charset="-122"/>
                <a:sym typeface="+mn-ea"/>
              </a:rPr>
              <a:t>月发布第一个 Beta 版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，正式版即将发布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pPr marL="346075" lvl="0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r>
              <a:rPr lang="zh-CN" altLang="en-US">
                <a:ea typeface="宋体" panose="02010600030101010101" pitchFamily="2" charset="-122"/>
              </a:rPr>
              <a:t>旨在</a:t>
            </a:r>
            <a:r>
              <a:rPr lang="zh-CN"/>
              <a:t>简化并加快 Android 上的界面开发</a:t>
            </a:r>
            <a:endParaRPr lang="zh-CN"/>
          </a:p>
          <a:p>
            <a:pPr marL="803275" lvl="1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r>
              <a:rPr lang="zh-CN" altLang="en-US">
                <a:ea typeface="宋体" panose="02010600030101010101" pitchFamily="2" charset="-122"/>
              </a:rPr>
              <a:t>更少的代码</a:t>
            </a:r>
            <a:endParaRPr lang="zh-CN" altLang="en-US">
              <a:ea typeface="宋体" panose="02010600030101010101" pitchFamily="2" charset="-122"/>
            </a:endParaRPr>
          </a:p>
          <a:p>
            <a:pPr marL="803275" lvl="1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r>
              <a:rPr lang="zh-CN" altLang="en-US">
                <a:ea typeface="宋体" panose="02010600030101010101" pitchFamily="2" charset="-122"/>
              </a:rPr>
              <a:t>强大的工具</a:t>
            </a:r>
            <a:endParaRPr lang="zh-CN" altLang="en-US">
              <a:ea typeface="宋体" panose="02010600030101010101" pitchFamily="2" charset="-122"/>
            </a:endParaRPr>
          </a:p>
          <a:p>
            <a:pPr marL="803275" lvl="1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r>
              <a:rPr lang="zh-CN" altLang="en-US">
                <a:ea typeface="宋体" panose="02010600030101010101" pitchFamily="2" charset="-122"/>
              </a:rPr>
              <a:t>直观的</a:t>
            </a:r>
            <a:r>
              <a:rPr lang="en-US" altLang="zh-CN">
                <a:ea typeface="宋体" panose="02010600030101010101" pitchFamily="2" charset="-122"/>
              </a:rPr>
              <a:t> </a:t>
            </a:r>
            <a:r>
              <a:rPr lang="zh-CN" altLang="en-US">
                <a:ea typeface="宋体" panose="02010600030101010101" pitchFamily="2" charset="-122"/>
              </a:rPr>
              <a:t>Kotlin API</a:t>
            </a:r>
            <a:endParaRPr lang="zh-CN" altLang="en-US">
              <a:ea typeface="宋体" panose="02010600030101010101" pitchFamily="2" charset="-122"/>
            </a:endParaRPr>
          </a:p>
          <a:p>
            <a:pPr marL="803275" lvl="1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endParaRPr lang="zh-CN"/>
          </a:p>
        </p:txBody>
      </p:sp>
      <p:pic>
        <p:nvPicPr>
          <p:cNvPr id="100" name="图片 99"/>
          <p:cNvPicPr/>
          <p:nvPr/>
        </p:nvPicPr>
        <p:blipFill>
          <a:blip r:link="rId1"/>
          <a:stretch>
            <a:fillRect/>
          </a:stretch>
        </p:blipFill>
        <p:spPr>
          <a:xfrm>
            <a:off x="3223895" y="2743200"/>
            <a:ext cx="5737860" cy="2041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" name="Google Shape;194;p29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</a:pPr>
            <a:r>
              <a:rPr lang="zh-CN"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Private &amp; Confidential</a:t>
            </a:r>
            <a:endParaRPr sz="1100"/>
          </a:p>
        </p:txBody>
      </p:sp>
      <p:sp>
        <p:nvSpPr>
          <p:cNvPr id="1" name="灯片编号占位符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r>
              <a:rPr lang="zh-CN" altLang="en-US" sz="1100">
                <a:ea typeface="宋体" panose="02010600030101010101" pitchFamily="2" charset="-122"/>
                <a:sym typeface="+mn-ea"/>
              </a:rPr>
              <a:t>为什么</a:t>
            </a:r>
            <a:r>
              <a:rPr lang="en-US" altLang="zh-CN" sz="1100">
                <a:ea typeface="宋体" panose="02010600030101010101" pitchFamily="2" charset="-122"/>
                <a:sym typeface="+mn-ea"/>
              </a:rPr>
              <a:t> Android 需要新的 UI 工具包</a:t>
            </a:r>
            <a:r>
              <a:rPr lang="zh-CN" altLang="en-US" sz="1100">
                <a:ea typeface="宋体" panose="02010600030101010101" pitchFamily="2" charset="-122"/>
              </a:rPr>
              <a:t>？</a:t>
            </a:r>
            <a:endParaRPr lang="zh-CN" altLang="en-US" sz="1100">
              <a:ea typeface="宋体" panose="02010600030101010101" pitchFamily="2" charset="-122"/>
            </a:endParaRPr>
          </a:p>
        </p:txBody>
      </p:sp>
      <p:sp>
        <p:nvSpPr>
          <p:cNvPr id="4" name="Google Shape;66;p8"/>
          <p:cNvSpPr txBox="1"/>
          <p:nvPr>
            <p:ph type="body" idx="1"/>
          </p:nvPr>
        </p:nvSpPr>
        <p:spPr>
          <a:xfrm>
            <a:off x="552450" y="732790"/>
            <a:ext cx="8058150" cy="119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p>
            <a:pPr marL="346075" lvl="0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r>
              <a:rPr lang="en-US" altLang="zh-CN">
                <a:ea typeface="宋体" panose="02010600030101010101" pitchFamily="2" charset="-122"/>
              </a:rPr>
              <a:t>基于 View 体系的工具包已经存在了 10 多年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zh-CN">
                <a:sym typeface="+mn-ea"/>
              </a:rPr>
              <a:t>这期间，技术发生了变化，设备的功能变得更强大，用户对应用的期望值变得更高，UI 界面也更加动态化</a:t>
            </a:r>
            <a:endParaRPr lang="zh-CN">
              <a:sym typeface="+mn-ea"/>
            </a:endParaRPr>
          </a:p>
          <a:p>
            <a:pPr marL="346075" lvl="0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r>
              <a:rPr lang="zh-CN">
                <a:sym typeface="+mn-ea"/>
              </a:rPr>
              <a:t>传统</a:t>
            </a:r>
            <a:r>
              <a:rPr lang="en-US" altLang="zh-CN">
                <a:sym typeface="+mn-ea"/>
              </a:rPr>
              <a:t> View 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体系由于兼容性原因扩展迭代困难</a:t>
            </a:r>
            <a:endParaRPr lang="zh-CN">
              <a:sym typeface="+mn-ea"/>
            </a:endParaRPr>
          </a:p>
          <a:p>
            <a:pPr marL="346075" lvl="0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r>
              <a:rPr lang="zh-CN"/>
              <a:t>开发者期望一款基于现代架构的现代工具包</a:t>
            </a:r>
            <a:endParaRPr lang="zh-CN"/>
          </a:p>
          <a:p>
            <a:pPr marL="803275" lvl="1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94" name="Google Shape;194;p29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</a:pPr>
            <a:r>
              <a:rPr lang="zh-CN"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Private &amp; Confidential</a:t>
            </a:r>
            <a:endParaRPr sz="1100"/>
          </a:p>
        </p:txBody>
      </p:sp>
      <p:pic>
        <p:nvPicPr>
          <p:cNvPr id="1" name="图片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9965" y="2270760"/>
            <a:ext cx="4088933" cy="2340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" y="2270760"/>
            <a:ext cx="4260300" cy="2340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6;p8"/>
          <p:cNvSpPr txBox="1"/>
          <p:nvPr>
            <p:ph type="body" idx="1"/>
          </p:nvPr>
        </p:nvSpPr>
        <p:spPr>
          <a:xfrm>
            <a:off x="552450" y="732790"/>
            <a:ext cx="4410075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p>
            <a:pPr marL="346075" lvl="0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r>
              <a:rPr lang="zh-CN">
                <a:sym typeface="+mn-ea"/>
              </a:rPr>
              <a:t>传统</a:t>
            </a:r>
            <a:r>
              <a:rPr lang="en-US" altLang="zh-CN">
                <a:sym typeface="+mn-ea"/>
              </a:rPr>
              <a:t> View 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体系常见问题</a:t>
            </a:r>
            <a:endParaRPr lang="en-US" altLang="zh-CN">
              <a:ea typeface="宋体" panose="02010600030101010101" pitchFamily="2" charset="-122"/>
              <a:sym typeface="+mn-ea"/>
            </a:endParaRPr>
          </a:p>
          <a:p>
            <a:pPr marL="803275" lvl="1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r>
              <a:rPr lang="zh-CN" altLang="en-US">
                <a:ea typeface="宋体" panose="02010600030101010101" pitchFamily="2" charset="-122"/>
                <a:sym typeface="+mn-ea"/>
              </a:rPr>
              <a:t>视图绑定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pPr marL="803275" lvl="1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r>
              <a:rPr lang="zh-CN" altLang="en-US">
                <a:ea typeface="宋体" panose="02010600030101010101" pitchFamily="2" charset="-122"/>
                <a:sym typeface="+mn-ea"/>
              </a:rPr>
              <a:t>代码中写界面 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- 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原生、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Anko</a:t>
            </a:r>
            <a:endParaRPr lang="en-US" altLang="zh-CN">
              <a:ea typeface="宋体" panose="02010600030101010101" pitchFamily="2" charset="-122"/>
              <a:sym typeface="+mn-ea"/>
            </a:endParaRPr>
          </a:p>
          <a:p>
            <a:pPr marL="803275" lvl="1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94" name="Google Shape;194;p29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</a:pPr>
            <a:r>
              <a:rPr lang="zh-CN"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Private &amp; Confidential</a:t>
            </a:r>
            <a:endParaRPr sz="1100"/>
          </a:p>
        </p:txBody>
      </p:sp>
      <p:sp>
        <p:nvSpPr>
          <p:cNvPr id="6" name="Google Shape;125;p23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b" anchorCtr="0">
            <a:normAutofit/>
          </a:bodyPr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r>
              <a:rPr lang="zh-CN" altLang="en-US" sz="1100">
                <a:ea typeface="宋体" panose="02010600030101010101" pitchFamily="2" charset="-122"/>
                <a:sym typeface="+mn-ea"/>
              </a:rPr>
              <a:t>为什么</a:t>
            </a:r>
            <a:r>
              <a:rPr lang="en-US" altLang="zh-CN" sz="1100">
                <a:ea typeface="宋体" panose="02010600030101010101" pitchFamily="2" charset="-122"/>
                <a:sym typeface="+mn-ea"/>
              </a:rPr>
              <a:t> Android 需要新的 UI 工具包</a:t>
            </a:r>
            <a:r>
              <a:rPr lang="zh-CN" altLang="en-US" sz="1100">
                <a:ea typeface="宋体" panose="02010600030101010101" pitchFamily="2" charset="-122"/>
                <a:sym typeface="+mn-ea"/>
              </a:rPr>
              <a:t>？</a:t>
            </a:r>
            <a:endParaRPr lang="zh-CN" altLang="en-US" sz="1100">
              <a:ea typeface="宋体" panose="02010600030101010101" pitchFamily="2" charset="-122"/>
            </a:endParaRPr>
          </a:p>
        </p:txBody>
      </p:sp>
      <p:pic>
        <p:nvPicPr>
          <p:cNvPr id="1" name="图片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450" y="1645920"/>
            <a:ext cx="3600000" cy="130673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3070225"/>
            <a:ext cx="3240000" cy="16176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215" y="732790"/>
            <a:ext cx="2880000" cy="22274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770" y="3070225"/>
            <a:ext cx="2376000" cy="1646526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</a:pPr>
            <a:r>
              <a:rPr lang="zh-CN"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Private &amp; Confidential</a:t>
            </a:r>
            <a:endParaRPr sz="1100"/>
          </a:p>
        </p:txBody>
      </p:sp>
      <p:sp>
        <p:nvSpPr>
          <p:cNvPr id="196" name="Google Shape;196;p29"/>
          <p:cNvSpPr/>
          <p:nvPr/>
        </p:nvSpPr>
        <p:spPr>
          <a:xfrm>
            <a:off x="1293222" y="1650336"/>
            <a:ext cx="4406014" cy="366062"/>
          </a:xfrm>
          <a:prstGeom prst="rect">
            <a:avLst/>
          </a:prstGeom>
          <a:solidFill>
            <a:srgbClr val="EE4D2D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90204"/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97" name="Google Shape;197;p29"/>
          <p:cNvSpPr txBox="1"/>
          <p:nvPr/>
        </p:nvSpPr>
        <p:spPr>
          <a:xfrm>
            <a:off x="1591466" y="1238902"/>
            <a:ext cx="311347" cy="364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90204"/>
              <a:buNone/>
            </a:pPr>
            <a:r>
              <a:rPr lang="zh-CN" sz="2100" b="1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1</a:t>
            </a:r>
            <a:endParaRPr sz="1100"/>
          </a:p>
        </p:txBody>
      </p:sp>
      <p:sp>
        <p:nvSpPr>
          <p:cNvPr id="198" name="Google Shape;198;p29"/>
          <p:cNvSpPr txBox="1"/>
          <p:nvPr/>
        </p:nvSpPr>
        <p:spPr>
          <a:xfrm>
            <a:off x="2080017" y="1283978"/>
            <a:ext cx="2757307" cy="344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r>
              <a:rPr lang="en-US" altLang="zh-CN"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Compose </a:t>
            </a:r>
            <a:r>
              <a:rPr lang="zh-CN" altLang="en-US" sz="1800" b="0" i="0" u="none" strike="noStrike" cap="none">
                <a:solidFill>
                  <a:srgbClr val="000000"/>
                </a:solidFill>
                <a:latin typeface="Arial" panose="020B0604020202090204"/>
                <a:ea typeface="宋体" panose="02010600030101010101" pitchFamily="2" charset="-122"/>
                <a:cs typeface="Arial" panose="020B0604020202090204"/>
                <a:sym typeface="Arial" panose="020B0604020202090204"/>
              </a:rPr>
              <a:t>是什么？</a:t>
            </a:r>
            <a:endParaRPr lang="zh-CN" altLang="en-US" sz="1800" b="0" i="0" u="none" strike="noStrike" cap="none">
              <a:solidFill>
                <a:srgbClr val="000000"/>
              </a:solidFill>
              <a:latin typeface="Arial" panose="020B0604020202090204"/>
              <a:ea typeface="宋体" panose="02010600030101010101" pitchFamily="2" charset="-122"/>
              <a:cs typeface="Arial" panose="020B0604020202090204"/>
              <a:sym typeface="Arial" panose="020B0604020202090204"/>
            </a:endParaRPr>
          </a:p>
        </p:txBody>
      </p:sp>
      <p:sp>
        <p:nvSpPr>
          <p:cNvPr id="199" name="Google Shape;199;p29"/>
          <p:cNvSpPr txBox="1"/>
          <p:nvPr/>
        </p:nvSpPr>
        <p:spPr>
          <a:xfrm>
            <a:off x="1591466" y="1616923"/>
            <a:ext cx="311347" cy="36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 panose="020B0604020202090204"/>
              <a:buNone/>
            </a:pPr>
            <a:r>
              <a:rPr lang="zh-CN" sz="2100" b="1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2</a:t>
            </a:r>
            <a:endParaRPr sz="1100"/>
          </a:p>
        </p:txBody>
      </p:sp>
      <p:sp>
        <p:nvSpPr>
          <p:cNvPr id="200" name="Google Shape;200;p29"/>
          <p:cNvSpPr txBox="1"/>
          <p:nvPr/>
        </p:nvSpPr>
        <p:spPr>
          <a:xfrm>
            <a:off x="2080017" y="1650039"/>
            <a:ext cx="2757307" cy="344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 panose="020B0604020202090204"/>
              <a:buNone/>
            </a:pPr>
            <a:r>
              <a:rPr lang="en-US" altLang="zh-CN" sz="180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Compose </a:t>
            </a:r>
            <a:r>
              <a:rPr lang="zh-CN" altLang="en-US" sz="1800" i="0" u="none" strike="noStrike" cap="none">
                <a:solidFill>
                  <a:srgbClr val="FFFFFF"/>
                </a:solidFill>
                <a:latin typeface="Arial" panose="020B0604020202090204"/>
                <a:ea typeface="宋体" panose="02010600030101010101" pitchFamily="2" charset="-122"/>
                <a:cs typeface="Arial" panose="020B0604020202090204"/>
                <a:sym typeface="Arial" panose="020B0604020202090204"/>
              </a:rPr>
              <a:t>原理简介</a:t>
            </a:r>
            <a:endParaRPr lang="zh-CN" altLang="en-US" sz="1800" i="0" u="none" strike="noStrike" cap="none">
              <a:solidFill>
                <a:srgbClr val="FFFFFF"/>
              </a:solidFill>
              <a:latin typeface="Arial" panose="020B0604020202090204"/>
              <a:ea typeface="宋体" panose="02010600030101010101" pitchFamily="2" charset="-122"/>
              <a:cs typeface="Arial" panose="020B0604020202090204"/>
              <a:sym typeface="Arial" panose="020B0604020202090204"/>
            </a:endParaRPr>
          </a:p>
        </p:txBody>
      </p:sp>
      <p:sp>
        <p:nvSpPr>
          <p:cNvPr id="201" name="Google Shape;201;p29"/>
          <p:cNvSpPr txBox="1"/>
          <p:nvPr/>
        </p:nvSpPr>
        <p:spPr>
          <a:xfrm>
            <a:off x="1591466" y="1994943"/>
            <a:ext cx="311347" cy="36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90204"/>
              <a:buNone/>
            </a:pPr>
            <a:r>
              <a:rPr lang="zh-CN" sz="2100" b="1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3</a:t>
            </a:r>
            <a:endParaRPr sz="1100"/>
          </a:p>
        </p:txBody>
      </p:sp>
      <p:sp>
        <p:nvSpPr>
          <p:cNvPr id="202" name="Google Shape;202;p29"/>
          <p:cNvSpPr txBox="1"/>
          <p:nvPr/>
        </p:nvSpPr>
        <p:spPr>
          <a:xfrm>
            <a:off x="2080018" y="1999621"/>
            <a:ext cx="3584927" cy="344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r>
              <a:rPr lang="en-US" sz="1800">
                <a:sym typeface="Arial" panose="020B0604020202090204"/>
              </a:rPr>
              <a:t>Compose </a:t>
            </a:r>
            <a:r>
              <a:rPr lang="zh-CN" altLang="en-US" sz="1800">
                <a:ea typeface="宋体" panose="02010600030101010101" pitchFamily="2" charset="-122"/>
                <a:sym typeface="Arial" panose="020B0604020202090204"/>
              </a:rPr>
              <a:t>高级用法</a:t>
            </a:r>
            <a:endParaRPr sz="18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203" name="Google Shape;203;p29"/>
          <p:cNvSpPr txBox="1"/>
          <p:nvPr>
            <p:ph type="sldNum" idx="12"/>
          </p:nvPr>
        </p:nvSpPr>
        <p:spPr>
          <a:xfrm>
            <a:off x="8854481" y="4805089"/>
            <a:ext cx="141673" cy="19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</a:pPr>
            <a:fld id="{00000000-1234-1234-1234-123412341234}" type="slidenum">
              <a:rPr lang="zh-CN" sz="1100"/>
            </a:fld>
            <a:endParaRPr sz="1100"/>
          </a:p>
        </p:txBody>
      </p:sp>
      <p:sp>
        <p:nvSpPr>
          <p:cNvPr id="204" name="Google Shape;204;p29"/>
          <p:cNvSpPr txBox="1"/>
          <p:nvPr/>
        </p:nvSpPr>
        <p:spPr>
          <a:xfrm>
            <a:off x="1591466" y="2344893"/>
            <a:ext cx="311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90204"/>
              <a:buNone/>
            </a:pPr>
            <a:r>
              <a:rPr lang="zh-CN" sz="2100" b="1"/>
              <a:t>4</a:t>
            </a:r>
            <a:endParaRPr sz="1100"/>
          </a:p>
        </p:txBody>
      </p:sp>
      <p:sp>
        <p:nvSpPr>
          <p:cNvPr id="205" name="Google Shape;205;p29"/>
          <p:cNvSpPr txBox="1"/>
          <p:nvPr/>
        </p:nvSpPr>
        <p:spPr>
          <a:xfrm>
            <a:off x="2080018" y="2349571"/>
            <a:ext cx="3585000" cy="344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r>
              <a:rPr lang="zh-CN" sz="1800">
                <a:ea typeface="宋体" panose="02010600030101010101" pitchFamily="2" charset="-122"/>
                <a:sym typeface="Arial" panose="020B0604020202090204"/>
              </a:rPr>
              <a:t>浅析</a:t>
            </a:r>
            <a:r>
              <a:rPr lang="en-US" altLang="zh-CN" sz="1800">
                <a:ea typeface="宋体" panose="02010600030101010101" pitchFamily="2" charset="-122"/>
                <a:sym typeface="Arial" panose="020B0604020202090204"/>
              </a:rPr>
              <a:t> Compose </a:t>
            </a:r>
            <a:r>
              <a:rPr lang="zh-CN" altLang="en-US" sz="1800">
                <a:ea typeface="宋体" panose="02010600030101010101" pitchFamily="2" charset="-122"/>
                <a:sym typeface="Arial" panose="020B0604020202090204"/>
              </a:rPr>
              <a:t>的未来</a:t>
            </a:r>
            <a:endParaRPr sz="18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10" name="Google Shape;110;p22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b" anchorCtr="0">
            <a:normAutofit/>
          </a:bodyPr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r>
              <a:rPr lang="en-US" sz="1100"/>
              <a:t>Jetpack Compose </a:t>
            </a:r>
            <a:r>
              <a:rPr lang="zh-CN" altLang="en-US" sz="1100">
                <a:ea typeface="宋体" panose="02010600030101010101" pitchFamily="2" charset="-122"/>
              </a:rPr>
              <a:t>介绍</a:t>
            </a:r>
            <a:endParaRPr lang="zh-CN" altLang="en-US" sz="110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r>
              <a:rPr lang="en-US" altLang="zh-CN" sz="1100"/>
              <a:t>Compose </a:t>
            </a:r>
            <a:r>
              <a:rPr sz="1100">
                <a:ea typeface="宋体" panose="02010600030101010101" pitchFamily="2" charset="-122"/>
                <a:sym typeface="+mn-ea"/>
              </a:rPr>
              <a:t>如何使构建 UI 变得简单快捷</a:t>
            </a:r>
            <a:r>
              <a:rPr lang="zh-CN" sz="1100">
                <a:ea typeface="宋体" panose="02010600030101010101" pitchFamily="2" charset="-122"/>
                <a:sym typeface="+mn-ea"/>
              </a:rPr>
              <a:t>？</a:t>
            </a:r>
            <a:endParaRPr lang="zh-CN" sz="110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Google Shape;66;p8"/>
          <p:cNvSpPr txBox="1"/>
          <p:nvPr>
            <p:ph type="body" idx="1"/>
          </p:nvPr>
        </p:nvSpPr>
        <p:spPr>
          <a:xfrm>
            <a:off x="552450" y="732790"/>
            <a:ext cx="8058150" cy="1329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p>
            <a:pPr marL="346075" lvl="0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r>
              <a:rPr lang="zh-CN" altLang="en-US" b="1">
                <a:ea typeface="宋体" panose="02010600030101010101" pitchFamily="2" charset="-122"/>
              </a:rPr>
              <a:t>声明式</a:t>
            </a:r>
            <a:r>
              <a:rPr lang="zh-CN" altLang="en-US">
                <a:ea typeface="宋体" panose="02010600030101010101" pitchFamily="2" charset="-122"/>
              </a:rPr>
              <a:t> UI 工具包（</a:t>
            </a:r>
            <a:r>
              <a:rPr lang="zh-CN" altLang="en-US" b="1">
                <a:ea typeface="宋体" panose="02010600030101010101" pitchFamily="2" charset="-122"/>
              </a:rPr>
              <a:t>Declarative </a:t>
            </a:r>
            <a:r>
              <a:rPr lang="zh-CN" altLang="en-US">
                <a:ea typeface="宋体" panose="02010600030101010101" pitchFamily="2" charset="-122"/>
              </a:rPr>
              <a:t>UI Toolkit）</a:t>
            </a:r>
            <a:r>
              <a:rPr lang="en-US" altLang="zh-CN">
                <a:ea typeface="宋体" panose="02010600030101010101" pitchFamily="2" charset="-122"/>
              </a:rPr>
              <a:t>-  </a:t>
            </a:r>
            <a:r>
              <a:rPr lang="zh-CN" altLang="en-US">
                <a:ea typeface="宋体" panose="02010600030101010101" pitchFamily="2" charset="-122"/>
              </a:rPr>
              <a:t>关键思想</a:t>
            </a:r>
            <a:endParaRPr lang="zh-CN" altLang="en-US">
              <a:ea typeface="宋体" panose="02010600030101010101" pitchFamily="2" charset="-122"/>
            </a:endParaRPr>
          </a:p>
          <a:p>
            <a:pPr marL="803275" lvl="1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r>
              <a:rPr lang="zh-CN" altLang="en-US">
                <a:ea typeface="宋体" panose="02010600030101010101" pitchFamily="2" charset="-122"/>
              </a:rPr>
              <a:t>开发者负责完全描述给定状态的界面外观</a:t>
            </a:r>
            <a:endParaRPr lang="zh-CN" altLang="en-US">
              <a:ea typeface="宋体" panose="02010600030101010101" pitchFamily="2" charset="-122"/>
            </a:endParaRPr>
          </a:p>
          <a:p>
            <a:pPr marL="803275" lvl="1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r>
              <a:rPr lang="zh-CN" altLang="en-US">
                <a:ea typeface="宋体" panose="02010600030101010101" pitchFamily="2" charset="-122"/>
              </a:rPr>
              <a:t>框架负责在状态更新时更新界面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94" name="Google Shape;194;p29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</a:pPr>
            <a:r>
              <a:rPr lang="zh-CN"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Private &amp; Confidential</a:t>
            </a:r>
            <a:endParaRPr sz="1100"/>
          </a:p>
        </p:txBody>
      </p:sp>
      <p:sp>
        <p:nvSpPr>
          <p:cNvPr id="3" name="Google Shape;66;p8"/>
          <p:cNvSpPr txBox="1"/>
          <p:nvPr/>
        </p:nvSpPr>
        <p:spPr>
          <a:xfrm>
            <a:off x="668020" y="2383155"/>
            <a:ext cx="8040370" cy="1691640"/>
          </a:xfrm>
          <a:prstGeom prst="rect">
            <a:avLst/>
          </a:prstGeom>
          <a:noFill/>
          <a:ln>
            <a:noFill/>
          </a:ln>
        </p:spPr>
        <p:txBody>
          <a:bodyPr wrap="square" lIns="34275" tIns="34275" rIns="342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200"/>
              <a:buFont typeface="Arial" panose="020B0604020202090204"/>
              <a:buChar char="▪"/>
              <a:defRPr sz="12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200"/>
              <a:buFont typeface="Arial" panose="020B0604020202090204"/>
              <a:buChar char="o"/>
              <a:defRPr sz="12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200"/>
              <a:buFont typeface="Arial" panose="020B0604020202090204"/>
              <a:buChar char="•"/>
              <a:defRPr sz="12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200"/>
              <a:buFont typeface="Arial" panose="020B0604020202090204"/>
              <a:buChar char="•"/>
              <a:defRPr sz="12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200"/>
              <a:buFont typeface="Arial" panose="020B0604020202090204"/>
              <a:buChar char="•"/>
              <a:defRPr sz="12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 panose="020B060402020209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 panose="020B060402020209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 panose="020B060402020209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 panose="020B060402020209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1143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You completely </a:t>
            </a:r>
            <a:r>
              <a:rPr lang="en-US" altLang="zh-CN" sz="2000" b="1">
                <a:solidFill>
                  <a:schemeClr val="accent1"/>
                </a:solidFill>
                <a:ea typeface="宋体" panose="02010600030101010101" pitchFamily="2" charset="-122"/>
              </a:rPr>
              <a:t>describe </a:t>
            </a:r>
            <a:r>
              <a:rPr lang="en-US" altLang="zh-CN" sz="2000" b="1">
                <a:ea typeface="宋体" panose="02010600030101010101" pitchFamily="2" charset="-122"/>
              </a:rPr>
              <a:t>your UI for a given state</a:t>
            </a:r>
            <a:endParaRPr lang="en-US" altLang="zh-CN" sz="2000" b="1">
              <a:ea typeface="宋体" panose="02010600030101010101" pitchFamily="2" charset="-122"/>
            </a:endParaRPr>
          </a:p>
          <a:p>
            <a:pPr marL="1143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None/>
            </a:pPr>
            <a:endParaRPr lang="en-US" altLang="zh-CN" sz="2000" b="1">
              <a:ea typeface="宋体" panose="02010600030101010101" pitchFamily="2" charset="-122"/>
            </a:endParaRPr>
          </a:p>
          <a:p>
            <a:pPr marL="1143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The framework </a:t>
            </a:r>
            <a:r>
              <a:rPr lang="en-US" altLang="zh-CN" sz="2000" b="1">
                <a:solidFill>
                  <a:schemeClr val="accent1"/>
                </a:solidFill>
                <a:ea typeface="宋体" panose="02010600030101010101" pitchFamily="2" charset="-122"/>
              </a:rPr>
              <a:t>updates </a:t>
            </a:r>
            <a:r>
              <a:rPr lang="en-US" altLang="zh-CN" sz="2000" b="1">
                <a:ea typeface="宋体" panose="02010600030101010101" pitchFamily="2" charset="-122"/>
              </a:rPr>
              <a:t>your UI when the state changes </a:t>
            </a:r>
            <a:endParaRPr lang="en-US" altLang="zh-CN" sz="2000" b="1">
              <a:ea typeface="宋体" panose="02010600030101010101" pitchFamily="2" charset="-122"/>
            </a:endParaRPr>
          </a:p>
        </p:txBody>
      </p:sp>
      <p:sp>
        <p:nvSpPr>
          <p:cNvPr id="1" name="灯片编号占位符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r>
              <a:rPr sz="1100">
                <a:ea typeface="宋体" panose="02010600030101010101" pitchFamily="2" charset="-122"/>
                <a:sym typeface="+mn-ea"/>
              </a:rPr>
              <a:t>Compose 如何使构建 UI 变得简单快捷</a:t>
            </a:r>
            <a:r>
              <a:rPr lang="zh-CN" sz="1100">
                <a:ea typeface="宋体" panose="02010600030101010101" pitchFamily="2" charset="-122"/>
                <a:sym typeface="+mn-ea"/>
              </a:rPr>
              <a:t>？</a:t>
            </a:r>
            <a:endParaRPr lang="zh-CN" sz="110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Google Shape;66;p8"/>
          <p:cNvSpPr txBox="1"/>
          <p:nvPr>
            <p:ph type="body" idx="1"/>
          </p:nvPr>
        </p:nvSpPr>
        <p:spPr>
          <a:xfrm>
            <a:off x="552450" y="732790"/>
            <a:ext cx="8058150" cy="312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p>
            <a:pPr marL="346075" lvl="0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r>
              <a:rPr lang="zh-CN" altLang="en-US">
                <a:ea typeface="宋体" panose="02010600030101010101" pitchFamily="2" charset="-122"/>
              </a:rPr>
              <a:t>传统的 </a:t>
            </a:r>
            <a:r>
              <a:rPr lang="en-US" altLang="zh-CN">
                <a:ea typeface="宋体" panose="02010600030101010101" pitchFamily="2" charset="-122"/>
              </a:rPr>
              <a:t>Android </a:t>
            </a:r>
            <a:r>
              <a:rPr lang="zh-CN" altLang="en-US">
                <a:ea typeface="宋体" panose="02010600030101010101" pitchFamily="2" charset="-122"/>
              </a:rPr>
              <a:t>命令式 </a:t>
            </a:r>
            <a:r>
              <a:rPr lang="en-US" altLang="zh-CN">
                <a:ea typeface="宋体" panose="02010600030101010101" pitchFamily="2" charset="-122"/>
              </a:rPr>
              <a:t>UI</a:t>
            </a:r>
            <a:endParaRPr lang="en-US" altLang="zh-CN">
              <a:ea typeface="宋体" panose="02010600030101010101" pitchFamily="2" charset="-122"/>
            </a:endParaRPr>
          </a:p>
          <a:p>
            <a:pPr marL="803275" lvl="1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r>
              <a:rPr lang="en-US" altLang="zh-CN">
                <a:ea typeface="宋体" panose="02010600030101010101" pitchFamily="2" charset="-122"/>
              </a:rPr>
              <a:t>xml </a:t>
            </a:r>
            <a:r>
              <a:rPr lang="zh-CN" altLang="en-US">
                <a:ea typeface="宋体" panose="02010600030101010101" pitchFamily="2" charset="-122"/>
              </a:rPr>
              <a:t>文件声明 </a:t>
            </a:r>
            <a:r>
              <a:rPr lang="en-US" altLang="zh-CN">
                <a:ea typeface="宋体" panose="02010600030101010101" pitchFamily="2" charset="-122"/>
              </a:rPr>
              <a:t>UI</a:t>
            </a:r>
            <a:endParaRPr lang="en-US" altLang="zh-CN">
              <a:ea typeface="宋体" panose="02010600030101010101" pitchFamily="2" charset="-122"/>
            </a:endParaRPr>
          </a:p>
          <a:p>
            <a:pPr marL="803275" lvl="1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r>
              <a:rPr lang="zh-CN" altLang="en-US">
                <a:ea typeface="宋体" panose="02010600030101010101" pitchFamily="2" charset="-122"/>
              </a:rPr>
              <a:t>代码中查找控件再更新</a:t>
            </a:r>
            <a:endParaRPr lang="en-US" altLang="zh-CN">
              <a:ea typeface="宋体" panose="02010600030101010101" pitchFamily="2" charset="-122"/>
            </a:endParaRPr>
          </a:p>
          <a:p>
            <a:pPr marL="803275" lvl="1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94" name="Google Shape;194;p29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</a:pPr>
            <a:r>
              <a:rPr lang="zh-CN"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Private &amp; Confidential</a:t>
            </a:r>
            <a:endParaRPr sz="110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77670" y="1727200"/>
            <a:ext cx="5788660" cy="2988945"/>
          </a:xfrm>
          <a:prstGeom prst="rect">
            <a:avLst/>
          </a:prstGeom>
        </p:spPr>
      </p:pic>
      <p:sp>
        <p:nvSpPr>
          <p:cNvPr id="1" name="灯片编号占位符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6;p8"/>
          <p:cNvSpPr txBox="1"/>
          <p:nvPr>
            <p:ph type="body" idx="1"/>
          </p:nvPr>
        </p:nvSpPr>
        <p:spPr>
          <a:xfrm>
            <a:off x="552450" y="732790"/>
            <a:ext cx="8058150" cy="312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p>
            <a:pPr marL="346075" lvl="0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r>
              <a:rPr lang="zh-CN" altLang="en-US">
                <a:ea typeface="宋体" panose="02010600030101010101" pitchFamily="2" charset="-122"/>
                <a:sym typeface="+mn-ea"/>
              </a:rPr>
              <a:t>传统的 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Android 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命令式 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UI</a:t>
            </a:r>
            <a:endParaRPr lang="en-US" altLang="zh-CN">
              <a:ea typeface="宋体" panose="02010600030101010101" pitchFamily="2" charset="-122"/>
              <a:sym typeface="+mn-ea"/>
            </a:endParaRPr>
          </a:p>
          <a:p>
            <a:pPr marL="803275" lvl="1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r>
              <a:rPr lang="zh-CN" altLang="en-US">
                <a:ea typeface="宋体" panose="02010600030101010101" pitchFamily="2" charset="-122"/>
                <a:sym typeface="+mn-ea"/>
              </a:rPr>
              <a:t>当状态、控件越来越多，保证应更新尽更新将越来越难</a:t>
            </a:r>
            <a:endParaRPr lang="en-US" altLang="zh-CN">
              <a:ea typeface="宋体" panose="02010600030101010101" pitchFamily="2" charset="-122"/>
              <a:sym typeface="+mn-ea"/>
            </a:endParaRPr>
          </a:p>
          <a:p>
            <a:pPr marL="803275" lvl="1" indent="-3346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22"/>
              <a:buFont typeface="Arial" panose="020B0604020202090204"/>
              <a:buChar char="▪"/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94" name="Google Shape;194;p29"/>
          <p:cNvSpPr txBox="1"/>
          <p:nvPr/>
        </p:nvSpPr>
        <p:spPr>
          <a:xfrm>
            <a:off x="3063240" y="4805089"/>
            <a:ext cx="3017520" cy="19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90204"/>
              <a:buNone/>
            </a:pPr>
            <a:r>
              <a:rPr lang="zh-CN"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Private &amp; Confidential</a:t>
            </a:r>
            <a:endParaRPr sz="11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6875" y="1362075"/>
            <a:ext cx="5799455" cy="3354070"/>
          </a:xfrm>
          <a:prstGeom prst="rect">
            <a:avLst/>
          </a:prstGeom>
        </p:spPr>
      </p:pic>
      <p:sp>
        <p:nvSpPr>
          <p:cNvPr id="6" name="Google Shape;125;p23"/>
          <p:cNvSpPr txBox="1"/>
          <p:nvPr>
            <p:ph type="title"/>
          </p:nvPr>
        </p:nvSpPr>
        <p:spPr>
          <a:xfrm>
            <a:off x="552450" y="47625"/>
            <a:ext cx="8058370" cy="43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b" anchorCtr="0">
            <a:normAutofit/>
          </a:bodyPr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r>
              <a:rPr sz="1100">
                <a:ea typeface="宋体" panose="02010600030101010101" pitchFamily="2" charset="-122"/>
                <a:sym typeface="+mn-ea"/>
              </a:rPr>
              <a:t>Compose 如何使构建 UI 变得简单快捷</a:t>
            </a:r>
            <a:r>
              <a:rPr lang="zh-CN" sz="1100">
                <a:ea typeface="宋体" panose="02010600030101010101" pitchFamily="2" charset="-122"/>
                <a:sym typeface="+mn-ea"/>
              </a:rPr>
              <a:t>？</a:t>
            </a:r>
            <a:endParaRPr lang="zh-CN" altLang="en-US" sz="1100">
              <a:ea typeface="宋体" panose="02010600030101010101" pitchFamily="2" charset="-122"/>
            </a:endParaRPr>
          </a:p>
        </p:txBody>
      </p:sp>
      <p:sp>
        <p:nvSpPr>
          <p:cNvPr id="1" name="灯片编号占位符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7710,&quot;width&quot;:14930}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3044</Words>
  <Application>WPS 演示</Application>
  <PresentationFormat/>
  <Paragraphs>349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3" baseType="lpstr">
      <vt:lpstr>Arial</vt:lpstr>
      <vt:lpstr>方正书宋_GBK</vt:lpstr>
      <vt:lpstr>Wingdings</vt:lpstr>
      <vt:lpstr>Arial</vt:lpstr>
      <vt:lpstr>宋体</vt:lpstr>
      <vt:lpstr>汉仪书宋二KW</vt:lpstr>
      <vt:lpstr>Calibri</vt:lpstr>
      <vt:lpstr>宋体</vt:lpstr>
      <vt:lpstr>微软雅黑</vt:lpstr>
      <vt:lpstr>汉仪旗黑</vt:lpstr>
      <vt:lpstr>Arial Unicode MS</vt:lpstr>
      <vt:lpstr>Helvetica Neue</vt:lpstr>
      <vt:lpstr>Simple Light</vt:lpstr>
      <vt:lpstr>Office Theme</vt:lpstr>
      <vt:lpstr>Jetpack Compose 介绍</vt:lpstr>
      <vt:lpstr>Jetpack Compose 介绍</vt:lpstr>
      <vt:lpstr>Compose 简介</vt:lpstr>
      <vt:lpstr>为什么 Android 需要新的 UI 工具包？</vt:lpstr>
      <vt:lpstr>为什么 Android 需要新的 UI 工具包？</vt:lpstr>
      <vt:lpstr>Jetpack Compose 介绍</vt:lpstr>
      <vt:lpstr>Compose 如何使构建 UI 变得简单快捷？</vt:lpstr>
      <vt:lpstr>Compose 如何使构建 UI 变得简单快捷？</vt:lpstr>
      <vt:lpstr>Compose 如何使构建 UI 变得简单快捷？</vt:lpstr>
      <vt:lpstr>Compose 如何使构建 UI 变得简单快捷？</vt:lpstr>
      <vt:lpstr>Compose 如何使构建 UI 变得简单快捷？</vt:lpstr>
      <vt:lpstr>Compose 原理简介</vt:lpstr>
      <vt:lpstr>Compose 原理简介</vt:lpstr>
      <vt:lpstr>Compose 原理简介</vt:lpstr>
      <vt:lpstr>Compose 原理简介</vt:lpstr>
      <vt:lpstr>Compose 原理简介</vt:lpstr>
      <vt:lpstr>Compose 原理简介</vt:lpstr>
      <vt:lpstr>Jetpack Compose 介绍</vt:lpstr>
      <vt:lpstr>Modifier</vt:lpstr>
      <vt:lpstr>动画</vt:lpstr>
      <vt:lpstr>动画</vt:lpstr>
      <vt:lpstr>自定义 View</vt:lpstr>
      <vt:lpstr>Jetpack Compose 介绍</vt:lpstr>
      <vt:lpstr>适用架构</vt:lpstr>
      <vt:lpstr>原生开发</vt:lpstr>
      <vt:lpstr>原生开发</vt:lpstr>
      <vt:lpstr>跨平台开发</vt:lpstr>
      <vt:lpstr>Shopee Express Driver App 介绍</vt:lpstr>
      <vt:lpstr>Shopee Express Driver App 介绍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Jetpack Compose 分享</dc:title>
  <dc:creator/>
  <cp:lastModifiedBy>honggangxiong</cp:lastModifiedBy>
  <cp:revision>71</cp:revision>
  <dcterms:created xsi:type="dcterms:W3CDTF">2021-06-23T07:30:09Z</dcterms:created>
  <dcterms:modified xsi:type="dcterms:W3CDTF">2021-06-23T07:30:09Z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D7AA9372CD714F60AF3766AA7A56D533</vt:lpwstr>
  </property>
  <property fmtid="{D5CDD505-2E9C-101B-9397-08002B2CF9AE}" pid="3" name="KSOProductBuildVer">
    <vt:lpwstr>2052-3.3.0.5120</vt:lpwstr>
  </property>
</Properties>
</file>